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5"/>
  </p:notesMasterIdLst>
  <p:sldIdLst>
    <p:sldId id="256" r:id="rId3"/>
    <p:sldId id="257" r:id="rId4"/>
    <p:sldId id="327" r:id="rId5"/>
    <p:sldId id="330" r:id="rId6"/>
    <p:sldId id="376" r:id="rId7"/>
    <p:sldId id="396" r:id="rId8"/>
    <p:sldId id="397"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328" r:id="rId43"/>
    <p:sldId id="329" r:id="rId44"/>
    <p:sldId id="383" r:id="rId45"/>
    <p:sldId id="410" r:id="rId46"/>
    <p:sldId id="411" r:id="rId47"/>
    <p:sldId id="416" r:id="rId48"/>
    <p:sldId id="412" r:id="rId49"/>
    <p:sldId id="294" r:id="rId50"/>
    <p:sldId id="414" r:id="rId51"/>
    <p:sldId id="413" r:id="rId52"/>
    <p:sldId id="295" r:id="rId53"/>
    <p:sldId id="296" r:id="rId54"/>
    <p:sldId id="297" r:id="rId55"/>
    <p:sldId id="298" r:id="rId56"/>
    <p:sldId id="415" r:id="rId57"/>
    <p:sldId id="305" r:id="rId58"/>
    <p:sldId id="306" r:id="rId59"/>
    <p:sldId id="307" r:id="rId60"/>
    <p:sldId id="308" r:id="rId61"/>
    <p:sldId id="309" r:id="rId62"/>
    <p:sldId id="310" r:id="rId63"/>
    <p:sldId id="311" r:id="rId64"/>
  </p:sldIdLst>
  <p:sldSz cx="18288000" cy="10287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EE6D0465-09ED-4C99-B18A-D34E88A7B4E0}" type="datetimeFigureOut">
              <a:rPr lang="es-ES" smtClean="0"/>
              <a:t>29/09/2024</a:t>
            </a:fld>
            <a:endParaRPr lang="es-ES"/>
          </a:p>
        </p:txBody>
      </p:sp>
      <p:sp>
        <p:nvSpPr>
          <p:cNvPr id="4" name="Marcador de imagen de diapositiva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0D1B3C0-E704-49E4-8C4B-52291ADA28EA}" type="slidenum">
              <a:rPr lang="es-ES" smtClean="0"/>
              <a:t>‹Nº›</a:t>
            </a:fld>
            <a:endParaRPr lang="es-ES"/>
          </a:p>
        </p:txBody>
      </p:sp>
    </p:spTree>
    <p:extLst>
      <p:ext uri="{BB962C8B-B14F-4D97-AF65-F5344CB8AC3E}">
        <p14:creationId xmlns:p14="http://schemas.microsoft.com/office/powerpoint/2010/main" val="2808830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0D1B3C0-E704-49E4-8C4B-52291ADA28EA}" type="slidenum">
              <a:rPr lang="es-ES" smtClean="0"/>
              <a:t>55</a:t>
            </a:fld>
            <a:endParaRPr lang="es-ES"/>
          </a:p>
        </p:txBody>
      </p:sp>
    </p:spTree>
    <p:extLst>
      <p:ext uri="{BB962C8B-B14F-4D97-AF65-F5344CB8AC3E}">
        <p14:creationId xmlns:p14="http://schemas.microsoft.com/office/powerpoint/2010/main" val="1175608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22CC9B5-D640-4923-B1D7-DBBA353CE879}"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808F0DB-C6BA-4183-B8D1-409AA6860AB2}"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77D8EFEC-1A9F-4616-9B5D-B4C99ACBA7F1}"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2425FBB9-57A3-4705-B32B-CFCCDEEB0E02}"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9501474"/>
            <a:ext cx="18288000" cy="99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650077" y="6683432"/>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66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2CEF3B-A037-46D0-B02C-1428F07E9383}" type="datetimeFigureOut">
              <a:rPr lang="en-US" dirty="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dirty="0"/>
              <a:t>‹Nº›</a:t>
            </a:fld>
            <a:endParaRPr lang="en-US"/>
          </a:p>
        </p:txBody>
      </p:sp>
    </p:spTree>
    <p:extLst>
      <p:ext uri="{BB962C8B-B14F-4D97-AF65-F5344CB8AC3E}">
        <p14:creationId xmlns:p14="http://schemas.microsoft.com/office/powerpoint/2010/main" val="174242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63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p>
        </p:txBody>
      </p:sp>
      <p:sp>
        <p:nvSpPr>
          <p:cNvPr id="3" name="Content Placeholder 2"/>
          <p:cNvSpPr>
            <a:spLocks noGrp="1"/>
          </p:cNvSpPr>
          <p:nvPr>
            <p:ph sz="half" idx="1"/>
          </p:nvPr>
        </p:nvSpPr>
        <p:spPr>
          <a:xfrm>
            <a:off x="1645920" y="2768602"/>
            <a:ext cx="7406640" cy="60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2100025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3"/>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24904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48212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9/29/2024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a:p>
        </p:txBody>
      </p:sp>
    </p:spTree>
    <p:extLst>
      <p:ext uri="{BB962C8B-B14F-4D97-AF65-F5344CB8AC3E}">
        <p14:creationId xmlns:p14="http://schemas.microsoft.com/office/powerpoint/2010/main" val="319076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09B063A-EA4A-4870-BB1E-C8F3215A6112}"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96DFF08F-DC6B-4601-B491-B0F83F6DD2DA}" type="datetimeFigureOut">
              <a:rPr lang="en-US" dirty="0"/>
              <a:pPr/>
              <a:t>9/29/2024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a:p>
        </p:txBody>
      </p:sp>
    </p:spTree>
    <p:extLst>
      <p:ext uri="{BB962C8B-B14F-4D97-AF65-F5344CB8AC3E}">
        <p14:creationId xmlns:p14="http://schemas.microsoft.com/office/powerpoint/2010/main" val="117499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1" y="7612380"/>
            <a:ext cx="15170468" cy="1234440"/>
          </a:xfrm>
        </p:spPr>
        <p:txBody>
          <a:bodyPr tIns="0" bIns="0" anchor="b">
            <a:noAutofit/>
          </a:bodyPr>
          <a:lstStyle>
            <a:lvl1pPr>
              <a:defRPr sz="54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23" y="0"/>
            <a:ext cx="18287978" cy="7372614"/>
          </a:xfrm>
          <a:solidFill>
            <a:schemeClr val="bg2">
              <a:lumMod val="90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645920" y="8860536"/>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353549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2602466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a:p>
        </p:txBody>
      </p:sp>
    </p:spTree>
    <p:extLst>
      <p:ext uri="{BB962C8B-B14F-4D97-AF65-F5344CB8AC3E}">
        <p14:creationId xmlns:p14="http://schemas.microsoft.com/office/powerpoint/2010/main" val="348578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04F8866-0ECA-450C-BD4D-9C4F4AB4E1BA}"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B2E9FF9-6A09-4F3B-9B9D-C4DDB16D2F85}"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A46D5E8-4B41-4F57-9820-D70070EFDD25}"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1C47A4D-F6A3-4D4D-B6D5-42DB5B66D54F}"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526DE1B-5996-4543-8D14-714C381B5C4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7226E4D-FF92-43EB-B46A-8623C74892B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5D3E6A9-FF59-4E95-BCBD-600BFFABB17D}"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6"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3E5535B-D3D0-4CB4-854F-B77BE96F4571}" type="slidenum">
              <a:rPr lang="en-US" sz="1200" b="0" strike="noStrike" spc="-1">
                <a:solidFill>
                  <a:srgbClr val="8B8B8B"/>
                </a:solidFill>
                <a:latin typeface="Calibri"/>
              </a:rPr>
              <a:t>‹Nº›</a:t>
            </a:fld>
            <a:endParaRPr lang="en-US" sz="1200" b="0" strike="noStrike" spc="-1">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96DFF08F-DC6B-4601-B491-B0F83F6DD2DA}" type="datetimeFigureOut">
              <a:rPr lang="en-US" dirty="0"/>
              <a:pPr/>
              <a:t>9/29/2024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4FAB73BC-B049-4115-A692-8D63A059BFB8}" type="slidenum">
              <a:rPr lang="en-US" dirty="0"/>
              <a:pPr/>
              <a:t>‹Nº›</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3394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p:nvPr/>
        </p:nvGrpSpPr>
        <p:grpSpPr>
          <a:xfrm>
            <a:off x="0" y="0"/>
            <a:ext cx="9528120" cy="10286640"/>
            <a:chOff x="0" y="0"/>
            <a:chExt cx="9528120" cy="10286640"/>
          </a:xfrm>
        </p:grpSpPr>
        <p:pic>
          <p:nvPicPr>
            <p:cNvPr id="42" name="Picture 3"/>
            <p:cNvPicPr/>
            <p:nvPr/>
          </p:nvPicPr>
          <p:blipFill>
            <a:blip r:embed="rId2"/>
            <a:srcRect l="19121" r="19121"/>
            <a:stretch/>
          </p:blipFill>
          <p:spPr>
            <a:xfrm>
              <a:off x="0" y="0"/>
              <a:ext cx="9528120" cy="10286640"/>
            </a:xfrm>
            <a:prstGeom prst="rect">
              <a:avLst/>
            </a:prstGeom>
            <a:ln w="0">
              <a:noFill/>
            </a:ln>
          </p:spPr>
        </p:pic>
      </p:grpSp>
      <p:grpSp>
        <p:nvGrpSpPr>
          <p:cNvPr id="43" name="Group 4"/>
          <p:cNvGrpSpPr/>
          <p:nvPr/>
        </p:nvGrpSpPr>
        <p:grpSpPr>
          <a:xfrm>
            <a:off x="-66600" y="-2475000"/>
            <a:ext cx="2863080" cy="15237360"/>
            <a:chOff x="-66600" y="-2475000"/>
            <a:chExt cx="2863080" cy="15237360"/>
          </a:xfrm>
        </p:grpSpPr>
        <p:sp>
          <p:nvSpPr>
            <p:cNvPr id="44" name="Freeform 5"/>
            <p:cNvSpPr/>
            <p:nvPr/>
          </p:nvSpPr>
          <p:spPr>
            <a:xfrm rot="16200000">
              <a:off x="-6253560" y="3711960"/>
              <a:ext cx="15237360" cy="2863080"/>
            </a:xfrm>
            <a:custGeom>
              <a:avLst/>
              <a:gdLst/>
              <a:ahLst/>
              <a:cxnLst/>
              <a:rect l="l" t="t" r="r" b="b"/>
              <a:pathLst>
                <a:path w="3784552" h="711200">
                  <a:moveTo>
                    <a:pt x="1892276" y="711200"/>
                  </a:moveTo>
                  <a:lnTo>
                    <a:pt x="3784552" y="0"/>
                  </a:lnTo>
                  <a:lnTo>
                    <a:pt x="0" y="0"/>
                  </a:lnTo>
                  <a:lnTo>
                    <a:pt x="1892276" y="711200"/>
                  </a:lnTo>
                  <a:close/>
                </a:path>
              </a:pathLst>
            </a:custGeom>
            <a:solidFill>
              <a:srgbClr val="00BF63">
                <a:alpha val="80000"/>
              </a:srgbClr>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5" name="TextBox 6"/>
            <p:cNvSpPr/>
            <p:nvPr/>
          </p:nvSpPr>
          <p:spPr>
            <a:xfrm rot="16200000">
              <a:off x="-4511880" y="4402080"/>
              <a:ext cx="10475640" cy="14824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6" name="Group 7"/>
          <p:cNvGrpSpPr/>
          <p:nvPr/>
        </p:nvGrpSpPr>
        <p:grpSpPr>
          <a:xfrm>
            <a:off x="8802360" y="2252880"/>
            <a:ext cx="726120" cy="7004880"/>
            <a:chOff x="8802360" y="2252880"/>
            <a:chExt cx="726120" cy="7004880"/>
          </a:xfrm>
        </p:grpSpPr>
        <p:sp>
          <p:nvSpPr>
            <p:cNvPr id="47" name="Freeform 8"/>
            <p:cNvSpPr/>
            <p:nvPr/>
          </p:nvSpPr>
          <p:spPr>
            <a:xfrm>
              <a:off x="8802360" y="2397600"/>
              <a:ext cx="726120" cy="6860160"/>
            </a:xfrm>
            <a:custGeom>
              <a:avLst/>
              <a:gdLst/>
              <a:ahLst/>
              <a:cxnLst/>
              <a:rect l="l" t="t" r="r" b="b"/>
              <a:pathLst>
                <a:path w="191324" h="1806932">
                  <a:moveTo>
                    <a:pt x="0" y="0"/>
                  </a:moveTo>
                  <a:lnTo>
                    <a:pt x="191324" y="0"/>
                  </a:lnTo>
                  <a:lnTo>
                    <a:pt x="191324" y="1806932"/>
                  </a:lnTo>
                  <a:lnTo>
                    <a:pt x="0" y="1806932"/>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8" name="TextBox 9"/>
            <p:cNvSpPr/>
            <p:nvPr/>
          </p:nvSpPr>
          <p:spPr>
            <a:xfrm>
              <a:off x="8802360" y="2252880"/>
              <a:ext cx="726120" cy="70048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9" name="Group 10"/>
          <p:cNvGrpSpPr/>
          <p:nvPr/>
        </p:nvGrpSpPr>
        <p:grpSpPr>
          <a:xfrm>
            <a:off x="7978680" y="3925440"/>
            <a:ext cx="961560" cy="3208320"/>
            <a:chOff x="7978680" y="3925440"/>
            <a:chExt cx="961560" cy="3208320"/>
          </a:xfrm>
        </p:grpSpPr>
        <p:sp>
          <p:nvSpPr>
            <p:cNvPr id="50" name="Freeform 11"/>
            <p:cNvSpPr/>
            <p:nvPr/>
          </p:nvSpPr>
          <p:spPr>
            <a:xfrm>
              <a:off x="7978680" y="4070160"/>
              <a:ext cx="961560" cy="3063600"/>
            </a:xfrm>
            <a:custGeom>
              <a:avLst/>
              <a:gdLst/>
              <a:ahLst/>
              <a:cxnLst/>
              <a:rect l="l" t="t" r="r" b="b"/>
              <a:pathLst>
                <a:path w="253356" h="806984">
                  <a:moveTo>
                    <a:pt x="0" y="0"/>
                  </a:moveTo>
                  <a:lnTo>
                    <a:pt x="253356" y="0"/>
                  </a:lnTo>
                  <a:lnTo>
                    <a:pt x="253356" y="806984"/>
                  </a:lnTo>
                  <a:lnTo>
                    <a:pt x="0" y="806984"/>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1" name="TextBox 12"/>
            <p:cNvSpPr/>
            <p:nvPr/>
          </p:nvSpPr>
          <p:spPr>
            <a:xfrm>
              <a:off x="7978680" y="3925440"/>
              <a:ext cx="961560" cy="3208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2" name="Group 13"/>
          <p:cNvGrpSpPr/>
          <p:nvPr/>
        </p:nvGrpSpPr>
        <p:grpSpPr>
          <a:xfrm>
            <a:off x="7054200" y="-562680"/>
            <a:ext cx="3548160" cy="7266600"/>
            <a:chOff x="7054200" y="-562680"/>
            <a:chExt cx="3548160" cy="7266600"/>
          </a:xfrm>
        </p:grpSpPr>
        <p:sp>
          <p:nvSpPr>
            <p:cNvPr id="53" name="Freeform 14"/>
            <p:cNvSpPr/>
            <p:nvPr/>
          </p:nvSpPr>
          <p:spPr>
            <a:xfrm rot="1284600">
              <a:off x="8358480" y="-518400"/>
              <a:ext cx="887040" cy="7312680"/>
            </a:xfrm>
            <a:custGeom>
              <a:avLst/>
              <a:gdLst/>
              <a:ahLst/>
              <a:cxnLst/>
              <a:rect l="l" t="t" r="r" b="b"/>
              <a:pathLst>
                <a:path w="233731" h="1926057">
                  <a:moveTo>
                    <a:pt x="0" y="0"/>
                  </a:moveTo>
                  <a:lnTo>
                    <a:pt x="233731" y="0"/>
                  </a:lnTo>
                  <a:lnTo>
                    <a:pt x="233731" y="1926057"/>
                  </a:lnTo>
                  <a:lnTo>
                    <a:pt x="0" y="1926057"/>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4" name="TextBox 15"/>
            <p:cNvSpPr/>
            <p:nvPr/>
          </p:nvSpPr>
          <p:spPr>
            <a:xfrm rot="1284600">
              <a:off x="8384760" y="-658080"/>
              <a:ext cx="887040" cy="74574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5" name="Group 16"/>
          <p:cNvGrpSpPr/>
          <p:nvPr/>
        </p:nvGrpSpPr>
        <p:grpSpPr>
          <a:xfrm>
            <a:off x="7054560" y="6374160"/>
            <a:ext cx="1522800" cy="1520280"/>
            <a:chOff x="7054560" y="6374160"/>
            <a:chExt cx="1522800" cy="1520280"/>
          </a:xfrm>
        </p:grpSpPr>
        <p:sp>
          <p:nvSpPr>
            <p:cNvPr id="56" name="Freeform 17"/>
            <p:cNvSpPr/>
            <p:nvPr/>
          </p:nvSpPr>
          <p:spPr>
            <a:xfrm rot="10800000">
              <a:off x="7054560" y="6374160"/>
              <a:ext cx="1522800" cy="1520280"/>
            </a:xfrm>
            <a:custGeom>
              <a:avLst/>
              <a:gdLst/>
              <a:ahLst/>
              <a:cxnLst/>
              <a:rect l="l" t="t" r="r" b="b"/>
              <a:pathLst>
                <a:path w="6350000" h="6339840">
                  <a:moveTo>
                    <a:pt x="6350000" y="6339840"/>
                  </a:moveTo>
                  <a:lnTo>
                    <a:pt x="0" y="6339840"/>
                  </a:lnTo>
                  <a:lnTo>
                    <a:pt x="0" y="0"/>
                  </a:lnTo>
                  <a:lnTo>
                    <a:pt x="6350000" y="633984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7" name="Group 18"/>
          <p:cNvGrpSpPr/>
          <p:nvPr/>
        </p:nvGrpSpPr>
        <p:grpSpPr>
          <a:xfrm>
            <a:off x="7054920" y="6374160"/>
            <a:ext cx="2923200" cy="3912840"/>
            <a:chOff x="7054920" y="6374160"/>
            <a:chExt cx="2923200" cy="3912840"/>
          </a:xfrm>
        </p:grpSpPr>
        <p:sp>
          <p:nvSpPr>
            <p:cNvPr id="58" name="Freeform 19"/>
            <p:cNvSpPr/>
            <p:nvPr/>
          </p:nvSpPr>
          <p:spPr>
            <a:xfrm rot="10800000">
              <a:off x="7054920" y="6374160"/>
              <a:ext cx="2923200" cy="3912840"/>
            </a:xfrm>
            <a:custGeom>
              <a:avLst/>
              <a:gdLst/>
              <a:ahLst/>
              <a:cxnLst/>
              <a:rect l="l" t="t" r="r" b="b"/>
              <a:pathLst>
                <a:path w="531372" h="711200">
                  <a:moveTo>
                    <a:pt x="265686" y="711200"/>
                  </a:moveTo>
                  <a:lnTo>
                    <a:pt x="531372" y="0"/>
                  </a:lnTo>
                  <a:lnTo>
                    <a:pt x="0" y="0"/>
                  </a:lnTo>
                  <a:lnTo>
                    <a:pt x="265686" y="71120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9" name="TextBox 20"/>
            <p:cNvSpPr/>
            <p:nvPr/>
          </p:nvSpPr>
          <p:spPr>
            <a:xfrm rot="10800000">
              <a:off x="7511760" y="8191080"/>
              <a:ext cx="2009520" cy="20260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0" name="Group 21"/>
          <p:cNvGrpSpPr/>
          <p:nvPr/>
        </p:nvGrpSpPr>
        <p:grpSpPr>
          <a:xfrm>
            <a:off x="-266760" y="31320"/>
            <a:ext cx="1927080" cy="10255680"/>
            <a:chOff x="-266760" y="31320"/>
            <a:chExt cx="1927080" cy="10255680"/>
          </a:xfrm>
        </p:grpSpPr>
        <p:sp>
          <p:nvSpPr>
            <p:cNvPr id="61" name="Freeform 22"/>
            <p:cNvSpPr/>
            <p:nvPr/>
          </p:nvSpPr>
          <p:spPr>
            <a:xfrm rot="16200000">
              <a:off x="-4430880" y="4195440"/>
              <a:ext cx="10255680" cy="1927080"/>
            </a:xfrm>
            <a:custGeom>
              <a:avLst/>
              <a:gdLst/>
              <a:ahLst/>
              <a:cxnLst/>
              <a:rect l="l" t="t" r="r" b="b"/>
              <a:pathLst>
                <a:path w="3784552" h="711200">
                  <a:moveTo>
                    <a:pt x="1892276" y="711200"/>
                  </a:moveTo>
                  <a:lnTo>
                    <a:pt x="3784552" y="0"/>
                  </a:lnTo>
                  <a:lnTo>
                    <a:pt x="0" y="0"/>
                  </a:lnTo>
                  <a:lnTo>
                    <a:pt x="1892276" y="711200"/>
                  </a:lnTo>
                  <a:close/>
                </a:path>
              </a:pathLst>
            </a:custGeom>
            <a:solidFill>
              <a:srgbClr val="004AAD">
                <a:alpha val="80000"/>
              </a:srgbClr>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2" name="TextBox 23"/>
            <p:cNvSpPr/>
            <p:nvPr/>
          </p:nvSpPr>
          <p:spPr>
            <a:xfrm rot="16200000">
              <a:off x="-3258360" y="4660560"/>
              <a:ext cx="7050600" cy="9975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3" name="TextBox 24"/>
          <p:cNvSpPr/>
          <p:nvPr/>
        </p:nvSpPr>
        <p:spPr>
          <a:xfrm>
            <a:off x="9916560" y="3197880"/>
            <a:ext cx="7883640" cy="1137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ts val="8960"/>
              </a:lnSpc>
              <a:buNone/>
            </a:pPr>
            <a:r>
              <a:rPr lang="en-US" sz="6400" b="0" strike="noStrike" spc="-384">
                <a:solidFill>
                  <a:srgbClr val="000000"/>
                </a:solidFill>
                <a:latin typeface="Open Sans Bold"/>
                <a:ea typeface="Open Sans Bold"/>
              </a:rPr>
              <a:t>TECNOLOGÍAS</a:t>
            </a:r>
            <a:endParaRPr lang="en-US" sz="6400" b="0" strike="noStrike" spc="-1">
              <a:latin typeface="Arial"/>
            </a:endParaRPr>
          </a:p>
        </p:txBody>
      </p:sp>
      <p:sp>
        <p:nvSpPr>
          <p:cNvPr id="64" name="TextBox 25"/>
          <p:cNvSpPr/>
          <p:nvPr/>
        </p:nvSpPr>
        <p:spPr>
          <a:xfrm>
            <a:off x="9165600" y="4168800"/>
            <a:ext cx="8634960" cy="1137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ts val="8960"/>
              </a:lnSpc>
              <a:buNone/>
            </a:pPr>
            <a:r>
              <a:rPr lang="en-US" sz="6400" b="0" strike="noStrike" spc="-194">
                <a:solidFill>
                  <a:srgbClr val="004AAD"/>
                </a:solidFill>
                <a:latin typeface="Open Sans Bold Bold"/>
                <a:ea typeface="Open Sans Bold Bold"/>
              </a:rPr>
              <a:t>WEB</a:t>
            </a:r>
            <a:endParaRPr lang="en-US" sz="6400" b="0" strike="noStrike" spc="-1">
              <a:latin typeface="Arial"/>
            </a:endParaRPr>
          </a:p>
        </p:txBody>
      </p:sp>
      <p:sp>
        <p:nvSpPr>
          <p:cNvPr id="65" name="TextBox 26"/>
          <p:cNvSpPr/>
          <p:nvPr/>
        </p:nvSpPr>
        <p:spPr>
          <a:xfrm>
            <a:off x="8730000" y="5139720"/>
            <a:ext cx="9070560" cy="1137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ts val="8960"/>
              </a:lnSpc>
              <a:buNone/>
            </a:pPr>
            <a:r>
              <a:rPr lang="en-US" sz="6400" b="0" strike="noStrike" spc="-194">
                <a:solidFill>
                  <a:srgbClr val="004AAD"/>
                </a:solidFill>
                <a:latin typeface="Open Sans Bold Bold"/>
                <a:ea typeface="Open Sans Bold Bold"/>
              </a:rPr>
              <a:t>FRONTEND</a:t>
            </a:r>
            <a:endParaRPr lang="en-US" sz="6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61" name="Group 3"/>
          <p:cNvGrpSpPr/>
          <p:nvPr/>
        </p:nvGrpSpPr>
        <p:grpSpPr>
          <a:xfrm>
            <a:off x="15561360" y="9179280"/>
            <a:ext cx="3313800" cy="1107720"/>
            <a:chOff x="15561360" y="9179280"/>
            <a:chExt cx="3313800" cy="1107720"/>
          </a:xfrm>
        </p:grpSpPr>
        <p:sp>
          <p:nvSpPr>
            <p:cNvPr id="162"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63"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64" name="Group 6"/>
          <p:cNvGrpSpPr/>
          <p:nvPr/>
        </p:nvGrpSpPr>
        <p:grpSpPr>
          <a:xfrm>
            <a:off x="14096520" y="9732960"/>
            <a:ext cx="2135160" cy="553680"/>
            <a:chOff x="14096520" y="9732960"/>
            <a:chExt cx="2135160" cy="553680"/>
          </a:xfrm>
        </p:grpSpPr>
        <p:sp>
          <p:nvSpPr>
            <p:cNvPr id="165"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66"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67" name="Group 9"/>
          <p:cNvGrpSpPr/>
          <p:nvPr/>
        </p:nvGrpSpPr>
        <p:grpSpPr>
          <a:xfrm>
            <a:off x="16044120" y="457920"/>
            <a:ext cx="2180160" cy="728640"/>
            <a:chOff x="16044120" y="457920"/>
            <a:chExt cx="2180160" cy="728640"/>
          </a:xfrm>
        </p:grpSpPr>
        <p:sp>
          <p:nvSpPr>
            <p:cNvPr id="168"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69"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70" name="Group 12"/>
          <p:cNvGrpSpPr/>
          <p:nvPr/>
        </p:nvGrpSpPr>
        <p:grpSpPr>
          <a:xfrm>
            <a:off x="17134200" y="-299520"/>
            <a:ext cx="3432960" cy="1147320"/>
            <a:chOff x="17134200" y="-299520"/>
            <a:chExt cx="3432960" cy="1147320"/>
          </a:xfrm>
        </p:grpSpPr>
        <p:sp>
          <p:nvSpPr>
            <p:cNvPr id="171"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72"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73" name="Group 15"/>
          <p:cNvGrpSpPr/>
          <p:nvPr/>
        </p:nvGrpSpPr>
        <p:grpSpPr>
          <a:xfrm>
            <a:off x="277560" y="291600"/>
            <a:ext cx="1174320" cy="1543320"/>
            <a:chOff x="277560" y="291600"/>
            <a:chExt cx="1174320" cy="1543320"/>
          </a:xfrm>
        </p:grpSpPr>
        <p:sp>
          <p:nvSpPr>
            <p:cNvPr id="174"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75"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76"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VARIABLES</a:t>
            </a:r>
            <a:endParaRPr lang="en-US" sz="5000" b="0" strike="noStrike" spc="-1">
              <a:latin typeface="Arial"/>
            </a:endParaRPr>
          </a:p>
        </p:txBody>
      </p:sp>
      <p:sp>
        <p:nvSpPr>
          <p:cNvPr id="177" name="TextBox 19"/>
          <p:cNvSpPr/>
          <p:nvPr/>
        </p:nvSpPr>
        <p:spPr>
          <a:xfrm>
            <a:off x="1800360" y="3166920"/>
            <a:ext cx="11250360" cy="5021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 Las variables declaradas con var tienen un ámbito de función, lo que significa que son accesibles desde cualquier parte dentro de la función en la que se declaran.  Si se declara una variable con var </a:t>
            </a:r>
            <a:r>
              <a:rPr lang="en-US" sz="2890" b="0" strike="noStrike" spc="-103">
                <a:solidFill>
                  <a:srgbClr val="004AAD"/>
                </a:solidFill>
                <a:latin typeface="Poppins Bold"/>
                <a:ea typeface="Poppins Bold"/>
              </a:rPr>
              <a:t>fuera de cualquier función</a:t>
            </a:r>
            <a:r>
              <a:rPr lang="en-US" sz="2890" b="0" strike="noStrike" spc="-103">
                <a:solidFill>
                  <a:srgbClr val="000000"/>
                </a:solidFill>
                <a:latin typeface="Poppins"/>
                <a:ea typeface="Poppins"/>
              </a:rPr>
              <a:t>, se convierte en una </a:t>
            </a:r>
            <a:r>
              <a:rPr lang="en-US" sz="2890" b="0" strike="noStrike" spc="-103">
                <a:solidFill>
                  <a:srgbClr val="004AAD"/>
                </a:solidFill>
                <a:latin typeface="Poppins Bold"/>
                <a:ea typeface="Poppins Bold"/>
              </a:rPr>
              <a:t>variable global</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Las variables var pueden ser reasignadas y redeclaradas dentro del mismo ámbito.</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endParaRPr lang="en-US" sz="1800" b="0" strike="noStrike" spc="-1">
              <a:latin typeface="Arial"/>
            </a:endParaRPr>
          </a:p>
        </p:txBody>
      </p:sp>
      <p:sp>
        <p:nvSpPr>
          <p:cNvPr id="178" name="TextBox 20"/>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VAR</a:t>
            </a:r>
            <a:endParaRPr lang="en-US" sz="4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80" name="Group 3"/>
          <p:cNvGrpSpPr/>
          <p:nvPr/>
        </p:nvGrpSpPr>
        <p:grpSpPr>
          <a:xfrm>
            <a:off x="15561360" y="9179280"/>
            <a:ext cx="3313800" cy="1107720"/>
            <a:chOff x="15561360" y="9179280"/>
            <a:chExt cx="3313800" cy="1107720"/>
          </a:xfrm>
        </p:grpSpPr>
        <p:sp>
          <p:nvSpPr>
            <p:cNvPr id="18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8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83" name="Group 6"/>
          <p:cNvGrpSpPr/>
          <p:nvPr/>
        </p:nvGrpSpPr>
        <p:grpSpPr>
          <a:xfrm>
            <a:off x="14096520" y="9732960"/>
            <a:ext cx="2135160" cy="553680"/>
            <a:chOff x="14096520" y="9732960"/>
            <a:chExt cx="2135160" cy="553680"/>
          </a:xfrm>
        </p:grpSpPr>
        <p:sp>
          <p:nvSpPr>
            <p:cNvPr id="18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8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86" name="Group 9"/>
          <p:cNvGrpSpPr/>
          <p:nvPr/>
        </p:nvGrpSpPr>
        <p:grpSpPr>
          <a:xfrm>
            <a:off x="16044120" y="457920"/>
            <a:ext cx="2180160" cy="728640"/>
            <a:chOff x="16044120" y="457920"/>
            <a:chExt cx="2180160" cy="728640"/>
          </a:xfrm>
        </p:grpSpPr>
        <p:sp>
          <p:nvSpPr>
            <p:cNvPr id="18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8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89" name="Group 12"/>
          <p:cNvGrpSpPr/>
          <p:nvPr/>
        </p:nvGrpSpPr>
        <p:grpSpPr>
          <a:xfrm>
            <a:off x="17134200" y="-299520"/>
            <a:ext cx="3432960" cy="1147320"/>
            <a:chOff x="17134200" y="-299520"/>
            <a:chExt cx="3432960" cy="1147320"/>
          </a:xfrm>
        </p:grpSpPr>
        <p:sp>
          <p:nvSpPr>
            <p:cNvPr id="19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9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92" name="Group 15"/>
          <p:cNvGrpSpPr/>
          <p:nvPr/>
        </p:nvGrpSpPr>
        <p:grpSpPr>
          <a:xfrm>
            <a:off x="277560" y="291600"/>
            <a:ext cx="1174320" cy="1543320"/>
            <a:chOff x="277560" y="291600"/>
            <a:chExt cx="1174320" cy="1543320"/>
          </a:xfrm>
        </p:grpSpPr>
        <p:sp>
          <p:nvSpPr>
            <p:cNvPr id="19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9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95" name="Freeform 18"/>
          <p:cNvSpPr/>
          <p:nvPr/>
        </p:nvSpPr>
        <p:spPr>
          <a:xfrm>
            <a:off x="9263520" y="3121200"/>
            <a:ext cx="7995240" cy="4124520"/>
          </a:xfrm>
          <a:custGeom>
            <a:avLst/>
            <a:gdLst/>
            <a:ahLst/>
            <a:cxnLst/>
            <a:rect l="l" t="t" r="r" b="b"/>
            <a:pathLst>
              <a:path w="7995622" h="4124889">
                <a:moveTo>
                  <a:pt x="0" y="0"/>
                </a:moveTo>
                <a:lnTo>
                  <a:pt x="7995622" y="0"/>
                </a:lnTo>
                <a:lnTo>
                  <a:pt x="7995622" y="4124889"/>
                </a:lnTo>
                <a:lnTo>
                  <a:pt x="0" y="4124889"/>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96"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VARIABLES</a:t>
            </a:r>
            <a:endParaRPr lang="en-US" sz="5000" b="0" strike="noStrike" spc="-1">
              <a:latin typeface="Arial"/>
            </a:endParaRPr>
          </a:p>
        </p:txBody>
      </p:sp>
      <p:sp>
        <p:nvSpPr>
          <p:cNvPr id="197" name="TextBox 20"/>
          <p:cNvSpPr/>
          <p:nvPr/>
        </p:nvSpPr>
        <p:spPr>
          <a:xfrm>
            <a:off x="1800360" y="3166920"/>
            <a:ext cx="670824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Éstas variables tiene un ámbito de bloque, lo que significa que solo es accesible dentro del bloque de código donde es declarada.</a:t>
            </a:r>
            <a:endParaRPr lang="en-US" sz="2890" b="0" strike="noStrike" spc="-1">
              <a:latin typeface="Arial"/>
            </a:endParaRPr>
          </a:p>
          <a:p>
            <a:pPr>
              <a:lnSpc>
                <a:spcPts val="3954"/>
              </a:lnSpc>
              <a:buNone/>
            </a:pPr>
            <a:r>
              <a:rPr lang="en-US" sz="2890" b="0" strike="noStrike" spc="-103">
                <a:solidFill>
                  <a:srgbClr val="000000"/>
                </a:solidFill>
                <a:latin typeface="Poppins"/>
                <a:ea typeface="Poppins"/>
              </a:rPr>
              <a:t> Las variables let pueden ser reasignadas, pero no redeclaradas dentro del mismo ámbito.</a:t>
            </a:r>
            <a:endParaRPr lang="en-US" sz="2890" b="0" strike="noStrike" spc="-1">
              <a:latin typeface="Arial"/>
            </a:endParaRPr>
          </a:p>
          <a:p>
            <a:pPr>
              <a:lnSpc>
                <a:spcPts val="3954"/>
              </a:lnSpc>
              <a:buNone/>
            </a:pPr>
            <a:endParaRPr lang="en-US" sz="1800" b="0" strike="noStrike" spc="-1">
              <a:latin typeface="Arial"/>
            </a:endParaRPr>
          </a:p>
        </p:txBody>
      </p:sp>
      <p:sp>
        <p:nvSpPr>
          <p:cNvPr id="198"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LET</a:t>
            </a:r>
            <a:endParaRPr lang="en-US" sz="42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00" name="Group 3"/>
          <p:cNvGrpSpPr/>
          <p:nvPr/>
        </p:nvGrpSpPr>
        <p:grpSpPr>
          <a:xfrm>
            <a:off x="15561360" y="9179280"/>
            <a:ext cx="3313800" cy="1107720"/>
            <a:chOff x="15561360" y="9179280"/>
            <a:chExt cx="3313800" cy="1107720"/>
          </a:xfrm>
        </p:grpSpPr>
        <p:sp>
          <p:nvSpPr>
            <p:cNvPr id="20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0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03" name="Group 6"/>
          <p:cNvGrpSpPr/>
          <p:nvPr/>
        </p:nvGrpSpPr>
        <p:grpSpPr>
          <a:xfrm>
            <a:off x="14096520" y="9732960"/>
            <a:ext cx="2135160" cy="553680"/>
            <a:chOff x="14096520" y="9732960"/>
            <a:chExt cx="2135160" cy="553680"/>
          </a:xfrm>
        </p:grpSpPr>
        <p:sp>
          <p:nvSpPr>
            <p:cNvPr id="20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0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06" name="Group 9"/>
          <p:cNvGrpSpPr/>
          <p:nvPr/>
        </p:nvGrpSpPr>
        <p:grpSpPr>
          <a:xfrm>
            <a:off x="16044120" y="457920"/>
            <a:ext cx="2180160" cy="728640"/>
            <a:chOff x="16044120" y="457920"/>
            <a:chExt cx="2180160" cy="728640"/>
          </a:xfrm>
        </p:grpSpPr>
        <p:sp>
          <p:nvSpPr>
            <p:cNvPr id="20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20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09" name="Group 12"/>
          <p:cNvGrpSpPr/>
          <p:nvPr/>
        </p:nvGrpSpPr>
        <p:grpSpPr>
          <a:xfrm>
            <a:off x="17134200" y="-299520"/>
            <a:ext cx="3432960" cy="1147320"/>
            <a:chOff x="17134200" y="-299520"/>
            <a:chExt cx="3432960" cy="1147320"/>
          </a:xfrm>
        </p:grpSpPr>
        <p:sp>
          <p:nvSpPr>
            <p:cNvPr id="21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21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12" name="Group 15"/>
          <p:cNvGrpSpPr/>
          <p:nvPr/>
        </p:nvGrpSpPr>
        <p:grpSpPr>
          <a:xfrm>
            <a:off x="277560" y="291600"/>
            <a:ext cx="1174320" cy="1543320"/>
            <a:chOff x="277560" y="291600"/>
            <a:chExt cx="1174320" cy="1543320"/>
          </a:xfrm>
        </p:grpSpPr>
        <p:sp>
          <p:nvSpPr>
            <p:cNvPr id="21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1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215" name="Freeform 18"/>
          <p:cNvSpPr/>
          <p:nvPr/>
        </p:nvSpPr>
        <p:spPr>
          <a:xfrm>
            <a:off x="10107720" y="3974760"/>
            <a:ext cx="6123600" cy="2336760"/>
          </a:xfrm>
          <a:custGeom>
            <a:avLst/>
            <a:gdLst/>
            <a:ahLst/>
            <a:cxnLst/>
            <a:rect l="l" t="t" r="r" b="b"/>
            <a:pathLst>
              <a:path w="6124036" h="2337202">
                <a:moveTo>
                  <a:pt x="0" y="0"/>
                </a:moveTo>
                <a:lnTo>
                  <a:pt x="6124037" y="0"/>
                </a:lnTo>
                <a:lnTo>
                  <a:pt x="6124037" y="2337202"/>
                </a:lnTo>
                <a:lnTo>
                  <a:pt x="0" y="233720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16"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VARIABLES</a:t>
            </a:r>
            <a:endParaRPr lang="en-US" sz="5000" b="0" strike="noStrike" spc="-1">
              <a:latin typeface="Arial"/>
            </a:endParaRPr>
          </a:p>
        </p:txBody>
      </p:sp>
      <p:sp>
        <p:nvSpPr>
          <p:cNvPr id="217" name="TextBox 20"/>
          <p:cNvSpPr/>
          <p:nvPr/>
        </p:nvSpPr>
        <p:spPr>
          <a:xfrm>
            <a:off x="1800360" y="3166920"/>
            <a:ext cx="7894080" cy="5523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Éstas variables tienen un ámbito de bloque, por lo que la variable solo es accesible dentro del bloque en el que se declara.</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 Una vez que se asigna un valor a una variable const, no puede ser reasignada ni redeclarada. Sin embargo, si la variable const es un </a:t>
            </a:r>
            <a:r>
              <a:rPr lang="en-US" sz="2890" b="0" strike="noStrike" spc="-103">
                <a:solidFill>
                  <a:srgbClr val="004AAD"/>
                </a:solidFill>
                <a:latin typeface="Poppins Bold"/>
                <a:ea typeface="Poppins Bold"/>
              </a:rPr>
              <a:t>objeto</a:t>
            </a:r>
            <a:r>
              <a:rPr lang="en-US" sz="2890" b="0" strike="noStrike" spc="-103">
                <a:solidFill>
                  <a:srgbClr val="000000"/>
                </a:solidFill>
                <a:latin typeface="Poppins"/>
                <a:ea typeface="Poppins"/>
              </a:rPr>
              <a:t> o un </a:t>
            </a:r>
            <a:r>
              <a:rPr lang="en-US" sz="2890" b="0" strike="noStrike" spc="-103">
                <a:solidFill>
                  <a:srgbClr val="004AAD"/>
                </a:solidFill>
                <a:latin typeface="Poppins Bold"/>
                <a:ea typeface="Poppins Bold"/>
              </a:rPr>
              <a:t>array</a:t>
            </a:r>
            <a:r>
              <a:rPr lang="en-US" sz="2890" b="0" strike="noStrike" spc="-103">
                <a:solidFill>
                  <a:srgbClr val="000000"/>
                </a:solidFill>
                <a:latin typeface="Poppins"/>
                <a:ea typeface="Poppins"/>
              </a:rPr>
              <a:t>, sus propiedades o elementos pueden ser modificados, pero no se puede reasignar el objeto o array en sí.</a:t>
            </a:r>
            <a:endParaRPr lang="en-US" sz="2890" b="0" strike="noStrike" spc="-1">
              <a:latin typeface="Arial"/>
            </a:endParaRPr>
          </a:p>
          <a:p>
            <a:pPr>
              <a:lnSpc>
                <a:spcPts val="3954"/>
              </a:lnSpc>
              <a:buNone/>
            </a:pPr>
            <a:endParaRPr lang="en-US" sz="1800" b="0" strike="noStrike" spc="-1">
              <a:latin typeface="Arial"/>
            </a:endParaRPr>
          </a:p>
        </p:txBody>
      </p:sp>
      <p:sp>
        <p:nvSpPr>
          <p:cNvPr id="218"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CONST</a:t>
            </a:r>
            <a:endParaRPr lang="en-US" sz="4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20" name="Group 3"/>
          <p:cNvGrpSpPr/>
          <p:nvPr/>
        </p:nvGrpSpPr>
        <p:grpSpPr>
          <a:xfrm>
            <a:off x="15561360" y="9179280"/>
            <a:ext cx="3313800" cy="1107720"/>
            <a:chOff x="15561360" y="9179280"/>
            <a:chExt cx="3313800" cy="1107720"/>
          </a:xfrm>
        </p:grpSpPr>
        <p:sp>
          <p:nvSpPr>
            <p:cNvPr id="22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2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23" name="Group 6"/>
          <p:cNvGrpSpPr/>
          <p:nvPr/>
        </p:nvGrpSpPr>
        <p:grpSpPr>
          <a:xfrm>
            <a:off x="14096520" y="9732960"/>
            <a:ext cx="2135160" cy="553680"/>
            <a:chOff x="14096520" y="9732960"/>
            <a:chExt cx="2135160" cy="553680"/>
          </a:xfrm>
        </p:grpSpPr>
        <p:sp>
          <p:nvSpPr>
            <p:cNvPr id="22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2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26" name="Group 9"/>
          <p:cNvGrpSpPr/>
          <p:nvPr/>
        </p:nvGrpSpPr>
        <p:grpSpPr>
          <a:xfrm>
            <a:off x="16044120" y="457920"/>
            <a:ext cx="2180160" cy="728640"/>
            <a:chOff x="16044120" y="457920"/>
            <a:chExt cx="2180160" cy="728640"/>
          </a:xfrm>
        </p:grpSpPr>
        <p:sp>
          <p:nvSpPr>
            <p:cNvPr id="22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22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29" name="Group 12"/>
          <p:cNvGrpSpPr/>
          <p:nvPr/>
        </p:nvGrpSpPr>
        <p:grpSpPr>
          <a:xfrm>
            <a:off x="17134200" y="-299520"/>
            <a:ext cx="3432960" cy="1147320"/>
            <a:chOff x="17134200" y="-299520"/>
            <a:chExt cx="3432960" cy="1147320"/>
          </a:xfrm>
        </p:grpSpPr>
        <p:sp>
          <p:nvSpPr>
            <p:cNvPr id="23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23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32" name="Group 15"/>
          <p:cNvGrpSpPr/>
          <p:nvPr/>
        </p:nvGrpSpPr>
        <p:grpSpPr>
          <a:xfrm>
            <a:off x="277560" y="291600"/>
            <a:ext cx="1174320" cy="1543320"/>
            <a:chOff x="277560" y="291600"/>
            <a:chExt cx="1174320" cy="1543320"/>
          </a:xfrm>
        </p:grpSpPr>
        <p:sp>
          <p:nvSpPr>
            <p:cNvPr id="23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3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235" name="Freeform 18"/>
          <p:cNvSpPr/>
          <p:nvPr/>
        </p:nvSpPr>
        <p:spPr>
          <a:xfrm>
            <a:off x="9711720" y="2116800"/>
            <a:ext cx="7244640" cy="6053040"/>
          </a:xfrm>
          <a:custGeom>
            <a:avLst/>
            <a:gdLst/>
            <a:ahLst/>
            <a:cxnLst/>
            <a:rect l="l" t="t" r="r" b="b"/>
            <a:pathLst>
              <a:path w="7245162" h="6053399">
                <a:moveTo>
                  <a:pt x="0" y="0"/>
                </a:moveTo>
                <a:lnTo>
                  <a:pt x="7245162" y="0"/>
                </a:lnTo>
                <a:lnTo>
                  <a:pt x="7245162" y="6053400"/>
                </a:lnTo>
                <a:lnTo>
                  <a:pt x="0" y="60534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36"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237" name="TextBox 20"/>
          <p:cNvSpPr/>
          <p:nvPr/>
        </p:nvSpPr>
        <p:spPr>
          <a:xfrm>
            <a:off x="1800360" y="3166920"/>
            <a:ext cx="7911000" cy="452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(Suma): </a:t>
            </a:r>
            <a:r>
              <a:rPr lang="en-US" sz="2890" b="0" strike="noStrike" spc="-103">
                <a:solidFill>
                  <a:srgbClr val="000000"/>
                </a:solidFill>
                <a:latin typeface="Poppins"/>
                <a:ea typeface="Poppins"/>
              </a:rPr>
              <a:t>Suma dos números o concatena cadenas de texto.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(Resta):</a:t>
            </a:r>
            <a:r>
              <a:rPr lang="en-US" sz="2890" b="0" strike="noStrike" spc="-103">
                <a:solidFill>
                  <a:srgbClr val="000000"/>
                </a:solidFill>
                <a:latin typeface="Poppins"/>
                <a:ea typeface="Poppins"/>
              </a:rPr>
              <a:t> Resta el segundo número del primero.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(Multiplicación):</a:t>
            </a:r>
            <a:r>
              <a:rPr lang="en-US" sz="2890" b="0" strike="noStrike" spc="-103">
                <a:solidFill>
                  <a:srgbClr val="000000"/>
                </a:solidFill>
                <a:latin typeface="Poppins"/>
                <a:ea typeface="Poppins"/>
              </a:rPr>
              <a:t> Multiplica dos números.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(División):</a:t>
            </a:r>
            <a:r>
              <a:rPr lang="en-US" sz="2890" b="0" strike="noStrike" spc="-103">
                <a:solidFill>
                  <a:srgbClr val="000000"/>
                </a:solidFill>
                <a:latin typeface="Poppins Bold"/>
                <a:ea typeface="Poppins Bold"/>
              </a:rPr>
              <a:t> </a:t>
            </a:r>
            <a:r>
              <a:rPr lang="en-US" sz="2890" b="0" strike="noStrike" spc="-103">
                <a:solidFill>
                  <a:srgbClr val="000000"/>
                </a:solidFill>
                <a:latin typeface="Poppins"/>
                <a:ea typeface="Poppins"/>
              </a:rPr>
              <a:t>Divide el primer número por el segundo.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(Módulo o Residuo):</a:t>
            </a:r>
            <a:r>
              <a:rPr lang="en-US" sz="2890" b="0" strike="noStrike" spc="-103">
                <a:solidFill>
                  <a:srgbClr val="000000"/>
                </a:solidFill>
                <a:latin typeface="Poppins"/>
                <a:ea typeface="Poppins"/>
              </a:rPr>
              <a:t> Devuelve el resto de la división entre dos números.</a:t>
            </a:r>
            <a:endParaRPr lang="en-US" sz="2890" b="0" strike="noStrike" spc="-1">
              <a:latin typeface="Arial"/>
            </a:endParaRPr>
          </a:p>
        </p:txBody>
      </p:sp>
      <p:sp>
        <p:nvSpPr>
          <p:cNvPr id="238"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ARITMÉTICOS</a:t>
            </a:r>
            <a:endParaRPr lang="en-US" sz="4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40" name="Group 3"/>
          <p:cNvGrpSpPr/>
          <p:nvPr/>
        </p:nvGrpSpPr>
        <p:grpSpPr>
          <a:xfrm>
            <a:off x="15561360" y="9179280"/>
            <a:ext cx="3313800" cy="1107720"/>
            <a:chOff x="15561360" y="9179280"/>
            <a:chExt cx="3313800" cy="1107720"/>
          </a:xfrm>
        </p:grpSpPr>
        <p:sp>
          <p:nvSpPr>
            <p:cNvPr id="24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4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43" name="Group 6"/>
          <p:cNvGrpSpPr/>
          <p:nvPr/>
        </p:nvGrpSpPr>
        <p:grpSpPr>
          <a:xfrm>
            <a:off x="14096520" y="9732960"/>
            <a:ext cx="2135160" cy="553680"/>
            <a:chOff x="14096520" y="9732960"/>
            <a:chExt cx="2135160" cy="553680"/>
          </a:xfrm>
        </p:grpSpPr>
        <p:sp>
          <p:nvSpPr>
            <p:cNvPr id="24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4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46" name="Group 9"/>
          <p:cNvGrpSpPr/>
          <p:nvPr/>
        </p:nvGrpSpPr>
        <p:grpSpPr>
          <a:xfrm>
            <a:off x="16044120" y="457920"/>
            <a:ext cx="2180160" cy="728640"/>
            <a:chOff x="16044120" y="457920"/>
            <a:chExt cx="2180160" cy="728640"/>
          </a:xfrm>
        </p:grpSpPr>
        <p:sp>
          <p:nvSpPr>
            <p:cNvPr id="24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24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49" name="Group 12"/>
          <p:cNvGrpSpPr/>
          <p:nvPr/>
        </p:nvGrpSpPr>
        <p:grpSpPr>
          <a:xfrm>
            <a:off x="17134200" y="-299520"/>
            <a:ext cx="3432960" cy="1147320"/>
            <a:chOff x="17134200" y="-299520"/>
            <a:chExt cx="3432960" cy="1147320"/>
          </a:xfrm>
        </p:grpSpPr>
        <p:sp>
          <p:nvSpPr>
            <p:cNvPr id="25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25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52" name="Group 15"/>
          <p:cNvGrpSpPr/>
          <p:nvPr/>
        </p:nvGrpSpPr>
        <p:grpSpPr>
          <a:xfrm>
            <a:off x="277560" y="291600"/>
            <a:ext cx="1174320" cy="1543320"/>
            <a:chOff x="277560" y="291600"/>
            <a:chExt cx="1174320" cy="1543320"/>
          </a:xfrm>
        </p:grpSpPr>
        <p:sp>
          <p:nvSpPr>
            <p:cNvPr id="25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5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255" name="Freeform 18"/>
          <p:cNvSpPr/>
          <p:nvPr/>
        </p:nvSpPr>
        <p:spPr>
          <a:xfrm>
            <a:off x="9976680" y="1975680"/>
            <a:ext cx="6962400" cy="6335280"/>
          </a:xfrm>
          <a:custGeom>
            <a:avLst/>
            <a:gdLst/>
            <a:ahLst/>
            <a:cxnLst/>
            <a:rect l="l" t="t" r="r" b="b"/>
            <a:pathLst>
              <a:path w="6962753" h="6335623">
                <a:moveTo>
                  <a:pt x="0" y="0"/>
                </a:moveTo>
                <a:lnTo>
                  <a:pt x="6962753" y="0"/>
                </a:lnTo>
                <a:lnTo>
                  <a:pt x="6962753" y="6335622"/>
                </a:lnTo>
                <a:lnTo>
                  <a:pt x="0" y="633562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56"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257" name="TextBox 20"/>
          <p:cNvSpPr/>
          <p:nvPr/>
        </p:nvSpPr>
        <p:spPr>
          <a:xfrm>
            <a:off x="1662480" y="3048120"/>
            <a:ext cx="8056080" cy="6026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(Igualdad):</a:t>
            </a:r>
            <a:r>
              <a:rPr lang="en-US" sz="2890" b="0" strike="noStrike" spc="-103">
                <a:solidFill>
                  <a:srgbClr val="000000"/>
                </a:solidFill>
                <a:latin typeface="Poppins"/>
                <a:ea typeface="Poppins"/>
              </a:rPr>
              <a:t> Compara dos valores para verificar si son iguales en valor, sin considerar el tipo.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(Igualdad estricta):</a:t>
            </a:r>
            <a:r>
              <a:rPr lang="en-US" sz="2890" b="0" strike="noStrike" spc="-103">
                <a:solidFill>
                  <a:srgbClr val="000000"/>
                </a:solidFill>
                <a:latin typeface="Poppins"/>
                <a:ea typeface="Poppins"/>
              </a:rPr>
              <a:t> Compara dos valores para verificar si son iguales en valor y tipo.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(Desigualdad):</a:t>
            </a:r>
            <a:r>
              <a:rPr lang="en-US" sz="2890" b="0" strike="noStrike" spc="-103">
                <a:solidFill>
                  <a:srgbClr val="000000"/>
                </a:solidFill>
                <a:latin typeface="Poppins Bold"/>
                <a:ea typeface="Poppins Bold"/>
              </a:rPr>
              <a:t> </a:t>
            </a:r>
            <a:r>
              <a:rPr lang="en-US" sz="2890" b="0" strike="noStrike" spc="-103">
                <a:solidFill>
                  <a:srgbClr val="000000"/>
                </a:solidFill>
                <a:latin typeface="Poppins"/>
                <a:ea typeface="Poppins"/>
              </a:rPr>
              <a:t>Compara dos valores para verificar si son diferentes en valor, sin considerar el tipo.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(Desigualdad estricta):</a:t>
            </a:r>
            <a:r>
              <a:rPr lang="en-US" sz="2890" b="0" strike="noStrike" spc="-103">
                <a:solidFill>
                  <a:srgbClr val="000000"/>
                </a:solidFill>
                <a:latin typeface="Poppins"/>
                <a:ea typeface="Poppins"/>
              </a:rPr>
              <a:t> Compara dos valores para verificar si son diferentes en valor o tipo.</a:t>
            </a:r>
            <a:endParaRPr lang="en-US" sz="2890" b="0" strike="noStrike" spc="-1">
              <a:latin typeface="Arial"/>
            </a:endParaRPr>
          </a:p>
        </p:txBody>
      </p:sp>
      <p:sp>
        <p:nvSpPr>
          <p:cNvPr id="258"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COMPARACIÓN</a:t>
            </a:r>
            <a:endParaRPr lang="en-US" sz="4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60" name="Group 3"/>
          <p:cNvGrpSpPr/>
          <p:nvPr/>
        </p:nvGrpSpPr>
        <p:grpSpPr>
          <a:xfrm>
            <a:off x="15561360" y="9179280"/>
            <a:ext cx="3313800" cy="1107720"/>
            <a:chOff x="15561360" y="9179280"/>
            <a:chExt cx="3313800" cy="1107720"/>
          </a:xfrm>
        </p:grpSpPr>
        <p:sp>
          <p:nvSpPr>
            <p:cNvPr id="26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6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63" name="Group 6"/>
          <p:cNvGrpSpPr/>
          <p:nvPr/>
        </p:nvGrpSpPr>
        <p:grpSpPr>
          <a:xfrm>
            <a:off x="14096520" y="9732960"/>
            <a:ext cx="2135160" cy="553680"/>
            <a:chOff x="14096520" y="9732960"/>
            <a:chExt cx="2135160" cy="553680"/>
          </a:xfrm>
        </p:grpSpPr>
        <p:sp>
          <p:nvSpPr>
            <p:cNvPr id="26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6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66" name="Group 9"/>
          <p:cNvGrpSpPr/>
          <p:nvPr/>
        </p:nvGrpSpPr>
        <p:grpSpPr>
          <a:xfrm>
            <a:off x="16044120" y="457920"/>
            <a:ext cx="2180160" cy="728640"/>
            <a:chOff x="16044120" y="457920"/>
            <a:chExt cx="2180160" cy="728640"/>
          </a:xfrm>
        </p:grpSpPr>
        <p:sp>
          <p:nvSpPr>
            <p:cNvPr id="26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26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69" name="Group 12"/>
          <p:cNvGrpSpPr/>
          <p:nvPr/>
        </p:nvGrpSpPr>
        <p:grpSpPr>
          <a:xfrm>
            <a:off x="17134200" y="-299520"/>
            <a:ext cx="3432960" cy="1147320"/>
            <a:chOff x="17134200" y="-299520"/>
            <a:chExt cx="3432960" cy="1147320"/>
          </a:xfrm>
        </p:grpSpPr>
        <p:sp>
          <p:nvSpPr>
            <p:cNvPr id="27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27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72" name="Group 15"/>
          <p:cNvGrpSpPr/>
          <p:nvPr/>
        </p:nvGrpSpPr>
        <p:grpSpPr>
          <a:xfrm>
            <a:off x="277560" y="291600"/>
            <a:ext cx="1174320" cy="1543320"/>
            <a:chOff x="277560" y="291600"/>
            <a:chExt cx="1174320" cy="1543320"/>
          </a:xfrm>
        </p:grpSpPr>
        <p:sp>
          <p:nvSpPr>
            <p:cNvPr id="27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7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275" name="Freeform 18"/>
          <p:cNvSpPr/>
          <p:nvPr/>
        </p:nvSpPr>
        <p:spPr>
          <a:xfrm>
            <a:off x="8753400" y="2156040"/>
            <a:ext cx="8594640" cy="5974560"/>
          </a:xfrm>
          <a:custGeom>
            <a:avLst/>
            <a:gdLst/>
            <a:ahLst/>
            <a:cxnLst/>
            <a:rect l="l" t="t" r="r" b="b"/>
            <a:pathLst>
              <a:path w="8595088" h="5974877">
                <a:moveTo>
                  <a:pt x="0" y="0"/>
                </a:moveTo>
                <a:lnTo>
                  <a:pt x="8595088" y="0"/>
                </a:lnTo>
                <a:lnTo>
                  <a:pt x="8595088" y="5974876"/>
                </a:lnTo>
                <a:lnTo>
                  <a:pt x="0" y="597487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76"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277" name="TextBox 20"/>
          <p:cNvSpPr/>
          <p:nvPr/>
        </p:nvSpPr>
        <p:spPr>
          <a:xfrm>
            <a:off x="1662480" y="3048120"/>
            <a:ext cx="6874200" cy="5021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&gt; (Mayor que): </a:t>
            </a:r>
            <a:r>
              <a:rPr lang="en-US" sz="2890" b="0" strike="noStrike" spc="-103">
                <a:solidFill>
                  <a:srgbClr val="000000"/>
                </a:solidFill>
                <a:latin typeface="Poppins"/>
                <a:ea typeface="Poppins"/>
              </a:rPr>
              <a:t>Verifica si el primer valor es mayor que el segundo.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&lt; (Menor que):</a:t>
            </a:r>
            <a:r>
              <a:rPr lang="en-US" sz="2890" b="0" strike="noStrike" spc="-103">
                <a:solidFill>
                  <a:srgbClr val="000000"/>
                </a:solidFill>
                <a:latin typeface="Poppins"/>
                <a:ea typeface="Poppins"/>
              </a:rPr>
              <a:t> Verifica si el primer valor es menor que el segundo.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&gt;= (Mayor o igual que): </a:t>
            </a:r>
            <a:r>
              <a:rPr lang="en-US" sz="2890" b="0" strike="noStrike" spc="-103">
                <a:solidFill>
                  <a:srgbClr val="000000"/>
                </a:solidFill>
                <a:latin typeface="Poppins"/>
                <a:ea typeface="Poppins"/>
              </a:rPr>
              <a:t>Verifica si el primer valor es mayor o igual que el segundo.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&lt;= (Menor o igual que): </a:t>
            </a:r>
            <a:r>
              <a:rPr lang="en-US" sz="2890" b="0" strike="noStrike" spc="-103">
                <a:solidFill>
                  <a:srgbClr val="000000"/>
                </a:solidFill>
                <a:latin typeface="Poppins"/>
                <a:ea typeface="Poppins"/>
              </a:rPr>
              <a:t>Verifica si el primer valor es menor o igual que el segundo.</a:t>
            </a:r>
            <a:endParaRPr lang="en-US" sz="2890" b="0" strike="noStrike" spc="-1">
              <a:latin typeface="Arial"/>
            </a:endParaRPr>
          </a:p>
        </p:txBody>
      </p:sp>
      <p:sp>
        <p:nvSpPr>
          <p:cNvPr id="278"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COMPARACIÓN</a:t>
            </a:r>
            <a:endParaRPr lang="en-US" sz="4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80" name="Group 3"/>
          <p:cNvGrpSpPr/>
          <p:nvPr/>
        </p:nvGrpSpPr>
        <p:grpSpPr>
          <a:xfrm>
            <a:off x="15561360" y="9179280"/>
            <a:ext cx="3313800" cy="1107720"/>
            <a:chOff x="15561360" y="9179280"/>
            <a:chExt cx="3313800" cy="1107720"/>
          </a:xfrm>
        </p:grpSpPr>
        <p:sp>
          <p:nvSpPr>
            <p:cNvPr id="28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8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83" name="Group 6"/>
          <p:cNvGrpSpPr/>
          <p:nvPr/>
        </p:nvGrpSpPr>
        <p:grpSpPr>
          <a:xfrm>
            <a:off x="14096520" y="9732960"/>
            <a:ext cx="2135160" cy="553680"/>
            <a:chOff x="14096520" y="9732960"/>
            <a:chExt cx="2135160" cy="553680"/>
          </a:xfrm>
        </p:grpSpPr>
        <p:sp>
          <p:nvSpPr>
            <p:cNvPr id="28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8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86" name="Group 9"/>
          <p:cNvGrpSpPr/>
          <p:nvPr/>
        </p:nvGrpSpPr>
        <p:grpSpPr>
          <a:xfrm>
            <a:off x="16044120" y="457920"/>
            <a:ext cx="2180160" cy="728640"/>
            <a:chOff x="16044120" y="457920"/>
            <a:chExt cx="2180160" cy="728640"/>
          </a:xfrm>
        </p:grpSpPr>
        <p:sp>
          <p:nvSpPr>
            <p:cNvPr id="28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28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89" name="Group 12"/>
          <p:cNvGrpSpPr/>
          <p:nvPr/>
        </p:nvGrpSpPr>
        <p:grpSpPr>
          <a:xfrm>
            <a:off x="17134200" y="-299520"/>
            <a:ext cx="3432960" cy="1147320"/>
            <a:chOff x="17134200" y="-299520"/>
            <a:chExt cx="3432960" cy="1147320"/>
          </a:xfrm>
        </p:grpSpPr>
        <p:sp>
          <p:nvSpPr>
            <p:cNvPr id="29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29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292" name="Group 15"/>
          <p:cNvGrpSpPr/>
          <p:nvPr/>
        </p:nvGrpSpPr>
        <p:grpSpPr>
          <a:xfrm>
            <a:off x="277560" y="291600"/>
            <a:ext cx="1174320" cy="1543320"/>
            <a:chOff x="277560" y="291600"/>
            <a:chExt cx="1174320" cy="1543320"/>
          </a:xfrm>
        </p:grpSpPr>
        <p:sp>
          <p:nvSpPr>
            <p:cNvPr id="29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29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295"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296" name="TextBox 19"/>
          <p:cNvSpPr/>
          <p:nvPr/>
        </p:nvSpPr>
        <p:spPr>
          <a:xfrm>
            <a:off x="1662480" y="3048120"/>
            <a:ext cx="687420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&amp;&amp; (AND lógico):</a:t>
            </a:r>
            <a:r>
              <a:rPr lang="en-US" sz="2890" b="0" strike="noStrike" spc="-103">
                <a:solidFill>
                  <a:srgbClr val="000000"/>
                </a:solidFill>
                <a:latin typeface="Poppins"/>
                <a:ea typeface="Poppins"/>
              </a:rPr>
              <a:t> Devuelve true si ambas expresiones son verdaderas.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(OR lógico): </a:t>
            </a:r>
            <a:r>
              <a:rPr lang="en-US" sz="2890" b="0" strike="noStrike" spc="-103">
                <a:solidFill>
                  <a:srgbClr val="000000"/>
                </a:solidFill>
                <a:latin typeface="Poppins"/>
                <a:ea typeface="Poppins"/>
              </a:rPr>
              <a:t>Devuelve true si al menos una de las expresiones es verdadera.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(NOT lógico):</a:t>
            </a:r>
            <a:r>
              <a:rPr lang="en-US" sz="2890" b="0" strike="noStrike" spc="-103">
                <a:solidFill>
                  <a:srgbClr val="000000"/>
                </a:solidFill>
                <a:latin typeface="Poppins"/>
                <a:ea typeface="Poppins"/>
              </a:rPr>
              <a:t> Invierte el valor lógico de la expresión.</a:t>
            </a:r>
            <a:endParaRPr lang="en-US" sz="2890" b="0" strike="noStrike" spc="-1">
              <a:latin typeface="Arial"/>
            </a:endParaRPr>
          </a:p>
          <a:p>
            <a:pPr>
              <a:lnSpc>
                <a:spcPts val="3954"/>
              </a:lnSpc>
              <a:buNone/>
            </a:pPr>
            <a:endParaRPr lang="en-US" sz="1800" b="0" strike="noStrike" spc="-1">
              <a:latin typeface="Arial"/>
            </a:endParaRPr>
          </a:p>
        </p:txBody>
      </p:sp>
      <p:sp>
        <p:nvSpPr>
          <p:cNvPr id="297" name="TextBox 20"/>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LÓGICOS</a:t>
            </a:r>
            <a:endParaRPr lang="en-US" sz="4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299" name="Group 3"/>
          <p:cNvGrpSpPr/>
          <p:nvPr/>
        </p:nvGrpSpPr>
        <p:grpSpPr>
          <a:xfrm>
            <a:off x="15561360" y="9179280"/>
            <a:ext cx="3313800" cy="1107720"/>
            <a:chOff x="15561360" y="9179280"/>
            <a:chExt cx="3313800" cy="1107720"/>
          </a:xfrm>
        </p:grpSpPr>
        <p:sp>
          <p:nvSpPr>
            <p:cNvPr id="30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0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02" name="Group 6"/>
          <p:cNvGrpSpPr/>
          <p:nvPr/>
        </p:nvGrpSpPr>
        <p:grpSpPr>
          <a:xfrm>
            <a:off x="14096520" y="9732960"/>
            <a:ext cx="2135160" cy="553680"/>
            <a:chOff x="14096520" y="9732960"/>
            <a:chExt cx="2135160" cy="553680"/>
          </a:xfrm>
        </p:grpSpPr>
        <p:sp>
          <p:nvSpPr>
            <p:cNvPr id="30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0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05" name="Group 9"/>
          <p:cNvGrpSpPr/>
          <p:nvPr/>
        </p:nvGrpSpPr>
        <p:grpSpPr>
          <a:xfrm>
            <a:off x="16044120" y="457920"/>
            <a:ext cx="2180160" cy="728640"/>
            <a:chOff x="16044120" y="457920"/>
            <a:chExt cx="2180160" cy="728640"/>
          </a:xfrm>
        </p:grpSpPr>
        <p:sp>
          <p:nvSpPr>
            <p:cNvPr id="30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30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08" name="Group 12"/>
          <p:cNvGrpSpPr/>
          <p:nvPr/>
        </p:nvGrpSpPr>
        <p:grpSpPr>
          <a:xfrm>
            <a:off x="17134200" y="-299520"/>
            <a:ext cx="3432960" cy="1147320"/>
            <a:chOff x="17134200" y="-299520"/>
            <a:chExt cx="3432960" cy="1147320"/>
          </a:xfrm>
        </p:grpSpPr>
        <p:sp>
          <p:nvSpPr>
            <p:cNvPr id="30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31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11" name="Group 15"/>
          <p:cNvGrpSpPr/>
          <p:nvPr/>
        </p:nvGrpSpPr>
        <p:grpSpPr>
          <a:xfrm>
            <a:off x="277560" y="291600"/>
            <a:ext cx="1174320" cy="1543320"/>
            <a:chOff x="277560" y="291600"/>
            <a:chExt cx="1174320" cy="1543320"/>
          </a:xfrm>
        </p:grpSpPr>
        <p:sp>
          <p:nvSpPr>
            <p:cNvPr id="31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1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14" name="Freeform 18"/>
          <p:cNvSpPr/>
          <p:nvPr/>
        </p:nvSpPr>
        <p:spPr>
          <a:xfrm>
            <a:off x="10198800" y="2116800"/>
            <a:ext cx="6393600" cy="6053040"/>
          </a:xfrm>
          <a:custGeom>
            <a:avLst/>
            <a:gdLst/>
            <a:ahLst/>
            <a:cxnLst/>
            <a:rect l="l" t="t" r="r" b="b"/>
            <a:pathLst>
              <a:path w="6393903" h="6053399">
                <a:moveTo>
                  <a:pt x="0" y="0"/>
                </a:moveTo>
                <a:lnTo>
                  <a:pt x="6393902" y="0"/>
                </a:lnTo>
                <a:lnTo>
                  <a:pt x="6393902" y="6053400"/>
                </a:lnTo>
                <a:lnTo>
                  <a:pt x="0" y="60534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1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316" name="TextBox 20"/>
          <p:cNvSpPr/>
          <p:nvPr/>
        </p:nvSpPr>
        <p:spPr>
          <a:xfrm>
            <a:off x="1662480" y="3048120"/>
            <a:ext cx="7481160" cy="502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a:t>
            </a:r>
            <a:r>
              <a:rPr lang="en-US" sz="2890" b="0" strike="noStrike" spc="-103">
                <a:solidFill>
                  <a:srgbClr val="000000"/>
                </a:solidFill>
                <a:latin typeface="Poppins"/>
                <a:ea typeface="Poppins"/>
              </a:rPr>
              <a:t>Asigna el valor del lado derecho a la variable del lado izquierdo.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de suma):</a:t>
            </a:r>
            <a:r>
              <a:rPr lang="en-US" sz="2890" b="0" strike="noStrike" spc="-103">
                <a:solidFill>
                  <a:srgbClr val="000000"/>
                </a:solidFill>
                <a:latin typeface="Poppins"/>
                <a:ea typeface="Poppins"/>
              </a:rPr>
              <a:t> Suma el valor del lado derecho al valor de la variable y asigna el resultado a la variable.</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de resta): </a:t>
            </a:r>
            <a:r>
              <a:rPr lang="en-US" sz="2890" b="0" strike="noStrike" spc="-103">
                <a:solidFill>
                  <a:srgbClr val="000000"/>
                </a:solidFill>
                <a:latin typeface="Poppins"/>
                <a:ea typeface="Poppins"/>
              </a:rPr>
              <a:t>Resta el valor del lado derecho del valor de la variable y asigna el resultado a la variable.</a:t>
            </a:r>
            <a:endParaRPr lang="en-US" sz="2890" b="0" strike="noStrike" spc="-1">
              <a:latin typeface="Arial"/>
            </a:endParaRPr>
          </a:p>
          <a:p>
            <a:pPr>
              <a:lnSpc>
                <a:spcPts val="3954"/>
              </a:lnSpc>
              <a:buNone/>
            </a:pPr>
            <a:endParaRPr lang="en-US" sz="1800" b="0" strike="noStrike" spc="-1">
              <a:latin typeface="Arial"/>
            </a:endParaRPr>
          </a:p>
        </p:txBody>
      </p:sp>
      <p:sp>
        <p:nvSpPr>
          <p:cNvPr id="31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ASIGNACIÓN</a:t>
            </a:r>
            <a:endParaRPr lang="en-US" sz="4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319" name="Group 3"/>
          <p:cNvGrpSpPr/>
          <p:nvPr/>
        </p:nvGrpSpPr>
        <p:grpSpPr>
          <a:xfrm>
            <a:off x="15561360" y="9179280"/>
            <a:ext cx="3313800" cy="1107720"/>
            <a:chOff x="15561360" y="9179280"/>
            <a:chExt cx="3313800" cy="1107720"/>
          </a:xfrm>
        </p:grpSpPr>
        <p:sp>
          <p:nvSpPr>
            <p:cNvPr id="32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2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22" name="Group 6"/>
          <p:cNvGrpSpPr/>
          <p:nvPr/>
        </p:nvGrpSpPr>
        <p:grpSpPr>
          <a:xfrm>
            <a:off x="14096520" y="9732960"/>
            <a:ext cx="2135160" cy="553680"/>
            <a:chOff x="14096520" y="9732960"/>
            <a:chExt cx="2135160" cy="553680"/>
          </a:xfrm>
        </p:grpSpPr>
        <p:sp>
          <p:nvSpPr>
            <p:cNvPr id="32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2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25" name="Group 9"/>
          <p:cNvGrpSpPr/>
          <p:nvPr/>
        </p:nvGrpSpPr>
        <p:grpSpPr>
          <a:xfrm>
            <a:off x="16044120" y="457920"/>
            <a:ext cx="2180160" cy="728640"/>
            <a:chOff x="16044120" y="457920"/>
            <a:chExt cx="2180160" cy="728640"/>
          </a:xfrm>
        </p:grpSpPr>
        <p:sp>
          <p:nvSpPr>
            <p:cNvPr id="32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32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28" name="Group 12"/>
          <p:cNvGrpSpPr/>
          <p:nvPr/>
        </p:nvGrpSpPr>
        <p:grpSpPr>
          <a:xfrm>
            <a:off x="17134200" y="-299520"/>
            <a:ext cx="3432960" cy="1147320"/>
            <a:chOff x="17134200" y="-299520"/>
            <a:chExt cx="3432960" cy="1147320"/>
          </a:xfrm>
        </p:grpSpPr>
        <p:sp>
          <p:nvSpPr>
            <p:cNvPr id="32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33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31" name="Group 15"/>
          <p:cNvGrpSpPr/>
          <p:nvPr/>
        </p:nvGrpSpPr>
        <p:grpSpPr>
          <a:xfrm>
            <a:off x="277560" y="291600"/>
            <a:ext cx="1174320" cy="1543320"/>
            <a:chOff x="277560" y="291600"/>
            <a:chExt cx="1174320" cy="1543320"/>
          </a:xfrm>
        </p:grpSpPr>
        <p:sp>
          <p:nvSpPr>
            <p:cNvPr id="33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3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34" name="Freeform 18"/>
          <p:cNvSpPr/>
          <p:nvPr/>
        </p:nvSpPr>
        <p:spPr>
          <a:xfrm>
            <a:off x="10261080" y="2116800"/>
            <a:ext cx="6393600" cy="6053040"/>
          </a:xfrm>
          <a:custGeom>
            <a:avLst/>
            <a:gdLst/>
            <a:ahLst/>
            <a:cxnLst/>
            <a:rect l="l" t="t" r="r" b="b"/>
            <a:pathLst>
              <a:path w="6393903" h="6053399">
                <a:moveTo>
                  <a:pt x="0" y="0"/>
                </a:moveTo>
                <a:lnTo>
                  <a:pt x="6393903" y="0"/>
                </a:lnTo>
                <a:lnTo>
                  <a:pt x="6393903" y="6053400"/>
                </a:lnTo>
                <a:lnTo>
                  <a:pt x="0" y="60534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3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OPERADORES</a:t>
            </a:r>
            <a:endParaRPr lang="en-US" sz="5000" b="0" strike="noStrike" spc="-1">
              <a:latin typeface="Arial"/>
            </a:endParaRPr>
          </a:p>
        </p:txBody>
      </p:sp>
      <p:sp>
        <p:nvSpPr>
          <p:cNvPr id="336" name="TextBox 20"/>
          <p:cNvSpPr/>
          <p:nvPr/>
        </p:nvSpPr>
        <p:spPr>
          <a:xfrm>
            <a:off x="1662480" y="3048120"/>
            <a:ext cx="7620840" cy="65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de multiplicación):</a:t>
            </a:r>
            <a:r>
              <a:rPr lang="en-US" sz="2890" b="0" strike="noStrike" spc="-103">
                <a:solidFill>
                  <a:srgbClr val="000000"/>
                </a:solidFill>
                <a:latin typeface="Poppins"/>
                <a:ea typeface="Poppins"/>
              </a:rPr>
              <a:t> Multiplica el valor del lado derecho por el valor de la variable y asigna el resultado a la variable.</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de división):</a:t>
            </a:r>
            <a:r>
              <a:rPr lang="en-US" sz="2890" b="0" strike="noStrike" spc="-103">
                <a:solidFill>
                  <a:srgbClr val="000000"/>
                </a:solidFill>
                <a:latin typeface="Poppins"/>
                <a:ea typeface="Poppins"/>
              </a:rPr>
              <a:t> Divide el valor de la variable por el valor del lado derecho y asigna el resultado a la variable.</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 (Asignación de módulo):</a:t>
            </a:r>
            <a:r>
              <a:rPr lang="en-US" sz="2890" b="0" strike="noStrike" spc="-103">
                <a:solidFill>
                  <a:srgbClr val="000000"/>
                </a:solidFill>
                <a:latin typeface="Poppins"/>
                <a:ea typeface="Poppins"/>
              </a:rPr>
              <a:t> Calcula el resto de la división del valor de la variable entre el valor del lado derecho y asigna el resultado a la variable.</a:t>
            </a:r>
            <a:endParaRPr lang="en-US" sz="2890" b="0" strike="noStrike" spc="-1">
              <a:latin typeface="Arial"/>
            </a:endParaRPr>
          </a:p>
          <a:p>
            <a:pPr>
              <a:lnSpc>
                <a:spcPts val="3954"/>
              </a:lnSpc>
              <a:buNone/>
            </a:pPr>
            <a:endParaRPr lang="en-US" sz="1800" b="0" strike="noStrike" spc="-1">
              <a:latin typeface="Arial"/>
            </a:endParaRPr>
          </a:p>
        </p:txBody>
      </p:sp>
      <p:sp>
        <p:nvSpPr>
          <p:cNvPr id="33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ASIGNACIÓN</a:t>
            </a:r>
            <a:endParaRPr lang="en-US" sz="4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339" name="Group 3"/>
          <p:cNvGrpSpPr/>
          <p:nvPr/>
        </p:nvGrpSpPr>
        <p:grpSpPr>
          <a:xfrm>
            <a:off x="15561360" y="9179280"/>
            <a:ext cx="3313800" cy="1107720"/>
            <a:chOff x="15561360" y="9179280"/>
            <a:chExt cx="3313800" cy="1107720"/>
          </a:xfrm>
        </p:grpSpPr>
        <p:sp>
          <p:nvSpPr>
            <p:cNvPr id="34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4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42" name="Group 6"/>
          <p:cNvGrpSpPr/>
          <p:nvPr/>
        </p:nvGrpSpPr>
        <p:grpSpPr>
          <a:xfrm>
            <a:off x="14096520" y="9732960"/>
            <a:ext cx="2135160" cy="553680"/>
            <a:chOff x="14096520" y="9732960"/>
            <a:chExt cx="2135160" cy="553680"/>
          </a:xfrm>
        </p:grpSpPr>
        <p:sp>
          <p:nvSpPr>
            <p:cNvPr id="34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4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45" name="Group 9"/>
          <p:cNvGrpSpPr/>
          <p:nvPr/>
        </p:nvGrpSpPr>
        <p:grpSpPr>
          <a:xfrm>
            <a:off x="16044120" y="457920"/>
            <a:ext cx="2180160" cy="728640"/>
            <a:chOff x="16044120" y="457920"/>
            <a:chExt cx="2180160" cy="728640"/>
          </a:xfrm>
        </p:grpSpPr>
        <p:sp>
          <p:nvSpPr>
            <p:cNvPr id="34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34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48" name="Group 12"/>
          <p:cNvGrpSpPr/>
          <p:nvPr/>
        </p:nvGrpSpPr>
        <p:grpSpPr>
          <a:xfrm>
            <a:off x="17134200" y="-299520"/>
            <a:ext cx="3432960" cy="1147320"/>
            <a:chOff x="17134200" y="-299520"/>
            <a:chExt cx="3432960" cy="1147320"/>
          </a:xfrm>
        </p:grpSpPr>
        <p:sp>
          <p:nvSpPr>
            <p:cNvPr id="34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35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51" name="Group 15"/>
          <p:cNvGrpSpPr/>
          <p:nvPr/>
        </p:nvGrpSpPr>
        <p:grpSpPr>
          <a:xfrm>
            <a:off x="277560" y="291600"/>
            <a:ext cx="1174320" cy="1543320"/>
            <a:chOff x="277560" y="291600"/>
            <a:chExt cx="1174320" cy="1543320"/>
          </a:xfrm>
        </p:grpSpPr>
        <p:sp>
          <p:nvSpPr>
            <p:cNvPr id="35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5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54" name="Freeform 18"/>
          <p:cNvSpPr/>
          <p:nvPr/>
        </p:nvSpPr>
        <p:spPr>
          <a:xfrm>
            <a:off x="8907480" y="2122920"/>
            <a:ext cx="8021880" cy="6198840"/>
          </a:xfrm>
          <a:custGeom>
            <a:avLst/>
            <a:gdLst/>
            <a:ahLst/>
            <a:cxnLst/>
            <a:rect l="l" t="t" r="r" b="b"/>
            <a:pathLst>
              <a:path w="8022287" h="6199040">
                <a:moveTo>
                  <a:pt x="0" y="0"/>
                </a:moveTo>
                <a:lnTo>
                  <a:pt x="8022287" y="0"/>
                </a:lnTo>
                <a:lnTo>
                  <a:pt x="8022287" y="6199040"/>
                </a:lnTo>
                <a:lnTo>
                  <a:pt x="0" y="619904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5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356" name="TextBox 20"/>
          <p:cNvSpPr/>
          <p:nvPr/>
        </p:nvSpPr>
        <p:spPr>
          <a:xfrm>
            <a:off x="1522800" y="3091320"/>
            <a:ext cx="7620840" cy="5021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if, else if, else:</a:t>
            </a:r>
            <a:r>
              <a:rPr lang="en-US" sz="2890" b="0" strike="noStrike" spc="-103">
                <a:solidFill>
                  <a:srgbClr val="000000"/>
                </a:solidFill>
                <a:latin typeface="Poppins"/>
                <a:ea typeface="Poppins"/>
              </a:rPr>
              <a:t> Se utilizan para ejecutar código basado en condiciones específicas.</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if </a:t>
            </a:r>
            <a:r>
              <a:rPr lang="en-US" sz="2890" b="0" strike="noStrike" spc="-103">
                <a:solidFill>
                  <a:srgbClr val="000000"/>
                </a:solidFill>
                <a:latin typeface="Poppins"/>
                <a:ea typeface="Poppins"/>
              </a:rPr>
              <a:t>evalúa una condición; si es verdadera, ejecuta un bloque de código.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else if </a:t>
            </a:r>
            <a:r>
              <a:rPr lang="en-US" sz="2890" b="0" strike="noStrike" spc="-103">
                <a:solidFill>
                  <a:srgbClr val="000000"/>
                </a:solidFill>
                <a:latin typeface="Poppins"/>
                <a:ea typeface="Poppins"/>
              </a:rPr>
              <a:t>permite evaluar condiciones adicionales si la anterior no es verdadera.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else</a:t>
            </a:r>
            <a:r>
              <a:rPr lang="en-US" sz="2890" b="0" strike="noStrike" spc="-103">
                <a:solidFill>
                  <a:srgbClr val="000000"/>
                </a:solidFill>
                <a:latin typeface="Poppins"/>
                <a:ea typeface="Poppins"/>
              </a:rPr>
              <a:t> se ejecuta cuando ninguna de las condiciones anteriores es verdadera.</a:t>
            </a:r>
            <a:endParaRPr lang="en-US" sz="2890" b="0" strike="noStrike" spc="-1">
              <a:latin typeface="Arial"/>
            </a:endParaRPr>
          </a:p>
        </p:txBody>
      </p:sp>
      <p:sp>
        <p:nvSpPr>
          <p:cNvPr id="35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CONDICIONALES</a:t>
            </a:r>
            <a:endParaRPr lang="en-US" sz="4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2"/>
          <p:cNvGrpSpPr/>
          <p:nvPr/>
        </p:nvGrpSpPr>
        <p:grpSpPr>
          <a:xfrm>
            <a:off x="625320" y="918720"/>
            <a:ext cx="1174320" cy="1543320"/>
            <a:chOff x="625320" y="918720"/>
            <a:chExt cx="1174320" cy="1543320"/>
          </a:xfrm>
        </p:grpSpPr>
        <p:sp>
          <p:nvSpPr>
            <p:cNvPr id="67" name="Freeform 3"/>
            <p:cNvSpPr/>
            <p:nvPr/>
          </p:nvSpPr>
          <p:spPr>
            <a:xfrm>
              <a:off x="625320" y="102888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8" name="TextBox 4"/>
            <p:cNvSpPr/>
            <p:nvPr/>
          </p:nvSpPr>
          <p:spPr>
            <a:xfrm>
              <a:off x="919080" y="91872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9" name="TextBox 5"/>
          <p:cNvSpPr/>
          <p:nvPr/>
        </p:nvSpPr>
        <p:spPr>
          <a:xfrm>
            <a:off x="1800360" y="1640520"/>
            <a:ext cx="426132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0000"/>
                </a:solidFill>
                <a:latin typeface="Open Sans Bold Bold"/>
                <a:ea typeface="Open Sans Bold Bold"/>
              </a:rPr>
              <a:t>TABLA</a:t>
            </a:r>
            <a:endParaRPr lang="en-US" sz="5000" b="0" strike="noStrike" spc="-1">
              <a:latin typeface="Arial"/>
            </a:endParaRPr>
          </a:p>
        </p:txBody>
      </p:sp>
      <p:sp>
        <p:nvSpPr>
          <p:cNvPr id="70" name="TextBox 6"/>
          <p:cNvSpPr/>
          <p:nvPr/>
        </p:nvSpPr>
        <p:spPr>
          <a:xfrm>
            <a:off x="1800360" y="2357280"/>
            <a:ext cx="633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DE CONTENIDO</a:t>
            </a:r>
            <a:endParaRPr lang="en-US" sz="5000" b="0" strike="noStrike" spc="-1">
              <a:latin typeface="Arial"/>
            </a:endParaRPr>
          </a:p>
        </p:txBody>
      </p:sp>
      <p:sp>
        <p:nvSpPr>
          <p:cNvPr id="71" name="AutoShape 7"/>
          <p:cNvSpPr/>
          <p:nvPr/>
        </p:nvSpPr>
        <p:spPr>
          <a:xfrm>
            <a:off x="1800000" y="3220920"/>
            <a:ext cx="426168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2" name="Group 8"/>
          <p:cNvGrpSpPr/>
          <p:nvPr/>
        </p:nvGrpSpPr>
        <p:grpSpPr>
          <a:xfrm>
            <a:off x="15561360" y="9179280"/>
            <a:ext cx="3313800" cy="1107720"/>
            <a:chOff x="15561360" y="9179280"/>
            <a:chExt cx="3313800" cy="1107720"/>
          </a:xfrm>
        </p:grpSpPr>
        <p:sp>
          <p:nvSpPr>
            <p:cNvPr id="73" name="Freeform 9"/>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4" name="TextBox 10"/>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5" name="Group 11"/>
          <p:cNvGrpSpPr/>
          <p:nvPr/>
        </p:nvGrpSpPr>
        <p:grpSpPr>
          <a:xfrm>
            <a:off x="14096520" y="9732960"/>
            <a:ext cx="2135160" cy="553680"/>
            <a:chOff x="14096520" y="9732960"/>
            <a:chExt cx="2135160" cy="553680"/>
          </a:xfrm>
        </p:grpSpPr>
        <p:sp>
          <p:nvSpPr>
            <p:cNvPr id="76" name="Freeform 12"/>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7" name="TextBox 13"/>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8" name="Group 14"/>
          <p:cNvGrpSpPr/>
          <p:nvPr/>
        </p:nvGrpSpPr>
        <p:grpSpPr>
          <a:xfrm>
            <a:off x="16044120" y="457920"/>
            <a:ext cx="2180160" cy="728640"/>
            <a:chOff x="16044120" y="457920"/>
            <a:chExt cx="2180160" cy="728640"/>
          </a:xfrm>
        </p:grpSpPr>
        <p:sp>
          <p:nvSpPr>
            <p:cNvPr id="79" name="Freeform 15"/>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0" name="TextBox 16"/>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1" name="Group 17"/>
          <p:cNvGrpSpPr/>
          <p:nvPr/>
        </p:nvGrpSpPr>
        <p:grpSpPr>
          <a:xfrm>
            <a:off x="17134200" y="-299520"/>
            <a:ext cx="3432960" cy="1147320"/>
            <a:chOff x="17134200" y="-299520"/>
            <a:chExt cx="3432960" cy="1147320"/>
          </a:xfrm>
        </p:grpSpPr>
        <p:sp>
          <p:nvSpPr>
            <p:cNvPr id="82" name="Freeform 18"/>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3" name="TextBox 19"/>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4" name="Group 20"/>
          <p:cNvGrpSpPr/>
          <p:nvPr/>
        </p:nvGrpSpPr>
        <p:grpSpPr>
          <a:xfrm>
            <a:off x="1212840" y="3821040"/>
            <a:ext cx="708480" cy="708480"/>
            <a:chOff x="1212840" y="3821040"/>
            <a:chExt cx="708480" cy="708480"/>
          </a:xfrm>
        </p:grpSpPr>
        <p:sp>
          <p:nvSpPr>
            <p:cNvPr id="85" name="Freeform 21"/>
            <p:cNvSpPr/>
            <p:nvPr/>
          </p:nvSpPr>
          <p:spPr>
            <a:xfrm>
              <a:off x="1212840" y="3821040"/>
              <a:ext cx="708480" cy="70848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6" name="TextBox 22"/>
            <p:cNvSpPr/>
            <p:nvPr/>
          </p:nvSpPr>
          <p:spPr>
            <a:xfrm>
              <a:off x="1279080" y="3854520"/>
              <a:ext cx="575280" cy="6087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7" name="TextBox 23"/>
          <p:cNvSpPr/>
          <p:nvPr/>
        </p:nvSpPr>
        <p:spPr>
          <a:xfrm>
            <a:off x="1212840" y="3955680"/>
            <a:ext cx="708480" cy="41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77"/>
              </a:lnSpc>
              <a:buNone/>
            </a:pPr>
            <a:r>
              <a:rPr lang="en-US" sz="2800" b="0" strike="noStrike" spc="-100">
                <a:solidFill>
                  <a:srgbClr val="FFFFFF"/>
                </a:solidFill>
                <a:latin typeface="Poppins Semi-Bold"/>
                <a:ea typeface="Poppins Semi-Bold"/>
              </a:rPr>
              <a:t>01</a:t>
            </a:r>
            <a:endParaRPr lang="en-US" sz="2800" b="0" strike="noStrike" spc="-1">
              <a:latin typeface="Arial"/>
            </a:endParaRPr>
          </a:p>
        </p:txBody>
      </p:sp>
      <p:sp>
        <p:nvSpPr>
          <p:cNvPr id="88" name="TextBox 24"/>
          <p:cNvSpPr/>
          <p:nvPr/>
        </p:nvSpPr>
        <p:spPr>
          <a:xfrm>
            <a:off x="2016720" y="3902040"/>
            <a:ext cx="641052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093"/>
              </a:lnSpc>
              <a:buNone/>
            </a:pPr>
            <a:r>
              <a:rPr lang="en-US" sz="3500" b="0" strike="noStrike" spc="-123">
                <a:solidFill>
                  <a:srgbClr val="000000"/>
                </a:solidFill>
                <a:latin typeface="Poppins Semi-Bold"/>
                <a:ea typeface="Poppins Semi-Bold"/>
              </a:rPr>
              <a:t>Javascript básico y avanzado</a:t>
            </a:r>
            <a:endParaRPr lang="en-US" sz="3500" b="0" strike="noStrike" spc="-1">
              <a:latin typeface="Arial"/>
            </a:endParaRPr>
          </a:p>
        </p:txBody>
      </p:sp>
      <p:grpSp>
        <p:nvGrpSpPr>
          <p:cNvPr id="89" name="Group 25"/>
          <p:cNvGrpSpPr/>
          <p:nvPr/>
        </p:nvGrpSpPr>
        <p:grpSpPr>
          <a:xfrm>
            <a:off x="1212840" y="5586480"/>
            <a:ext cx="708480" cy="708480"/>
            <a:chOff x="1212840" y="5586480"/>
            <a:chExt cx="708480" cy="708480"/>
          </a:xfrm>
        </p:grpSpPr>
        <p:sp>
          <p:nvSpPr>
            <p:cNvPr id="90" name="Freeform 26"/>
            <p:cNvSpPr/>
            <p:nvPr/>
          </p:nvSpPr>
          <p:spPr>
            <a:xfrm>
              <a:off x="1212840" y="5586480"/>
              <a:ext cx="708480" cy="70848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91" name="TextBox 27"/>
            <p:cNvSpPr/>
            <p:nvPr/>
          </p:nvSpPr>
          <p:spPr>
            <a:xfrm>
              <a:off x="1279080" y="5619600"/>
              <a:ext cx="575280" cy="6087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92" name="TextBox 28"/>
          <p:cNvSpPr/>
          <p:nvPr/>
        </p:nvSpPr>
        <p:spPr>
          <a:xfrm>
            <a:off x="1212840" y="5721120"/>
            <a:ext cx="708480" cy="41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77"/>
              </a:lnSpc>
              <a:buNone/>
            </a:pPr>
            <a:r>
              <a:rPr lang="en-US" sz="2800" b="0" strike="noStrike" spc="-100">
                <a:solidFill>
                  <a:srgbClr val="FFFFFF"/>
                </a:solidFill>
                <a:latin typeface="Poppins Semi-Bold"/>
                <a:ea typeface="Poppins Semi-Bold"/>
              </a:rPr>
              <a:t>03</a:t>
            </a:r>
            <a:endParaRPr lang="en-US" sz="2800" b="0" strike="noStrike" spc="-1">
              <a:latin typeface="Arial"/>
            </a:endParaRPr>
          </a:p>
        </p:txBody>
      </p:sp>
      <p:sp>
        <p:nvSpPr>
          <p:cNvPr id="93" name="TextBox 29"/>
          <p:cNvSpPr/>
          <p:nvPr/>
        </p:nvSpPr>
        <p:spPr>
          <a:xfrm>
            <a:off x="2016720" y="5667480"/>
            <a:ext cx="935568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093"/>
              </a:lnSpc>
              <a:buNone/>
            </a:pPr>
            <a:r>
              <a:rPr lang="en-US" sz="3500" b="0" strike="noStrike" spc="-123">
                <a:solidFill>
                  <a:srgbClr val="000000"/>
                </a:solidFill>
                <a:latin typeface="Poppins Semi-Bold"/>
                <a:ea typeface="Poppins Semi-Bold"/>
              </a:rPr>
              <a:t>Introducción a ECMAScript</a:t>
            </a:r>
            <a:endParaRPr lang="en-US" sz="3500" b="0" strike="noStrike" spc="-1">
              <a:latin typeface="Arial"/>
            </a:endParaRPr>
          </a:p>
        </p:txBody>
      </p:sp>
      <p:grpSp>
        <p:nvGrpSpPr>
          <p:cNvPr id="94" name="Group 30"/>
          <p:cNvGrpSpPr/>
          <p:nvPr/>
        </p:nvGrpSpPr>
        <p:grpSpPr>
          <a:xfrm>
            <a:off x="1212840" y="4703760"/>
            <a:ext cx="708480" cy="708480"/>
            <a:chOff x="1212840" y="4703760"/>
            <a:chExt cx="708480" cy="708480"/>
          </a:xfrm>
        </p:grpSpPr>
        <p:sp>
          <p:nvSpPr>
            <p:cNvPr id="95" name="Freeform 31"/>
            <p:cNvSpPr/>
            <p:nvPr/>
          </p:nvSpPr>
          <p:spPr>
            <a:xfrm>
              <a:off x="1212840" y="4703760"/>
              <a:ext cx="708480" cy="70848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96" name="TextBox 32"/>
            <p:cNvSpPr/>
            <p:nvPr/>
          </p:nvSpPr>
          <p:spPr>
            <a:xfrm>
              <a:off x="1279080" y="4736880"/>
              <a:ext cx="575280" cy="6087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97" name="TextBox 33"/>
          <p:cNvSpPr/>
          <p:nvPr/>
        </p:nvSpPr>
        <p:spPr>
          <a:xfrm>
            <a:off x="1212840" y="4838400"/>
            <a:ext cx="708480" cy="41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77"/>
              </a:lnSpc>
              <a:buNone/>
            </a:pPr>
            <a:r>
              <a:rPr lang="en-US" sz="2800" b="0" strike="noStrike" spc="-100">
                <a:solidFill>
                  <a:srgbClr val="FFFFFF"/>
                </a:solidFill>
                <a:latin typeface="Poppins Semi-Bold"/>
                <a:ea typeface="Poppins Semi-Bold"/>
              </a:rPr>
              <a:t>02</a:t>
            </a:r>
            <a:endParaRPr lang="en-US" sz="2800" b="0" strike="noStrike" spc="-1">
              <a:latin typeface="Arial"/>
            </a:endParaRPr>
          </a:p>
        </p:txBody>
      </p:sp>
      <p:sp>
        <p:nvSpPr>
          <p:cNvPr id="98" name="TextBox 34"/>
          <p:cNvSpPr/>
          <p:nvPr/>
        </p:nvSpPr>
        <p:spPr>
          <a:xfrm>
            <a:off x="2016720" y="4775400"/>
            <a:ext cx="806976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093"/>
              </a:lnSpc>
              <a:buNone/>
            </a:pPr>
            <a:r>
              <a:rPr lang="en-US" sz="3500" b="0" strike="noStrike" spc="-123">
                <a:solidFill>
                  <a:srgbClr val="000000"/>
                </a:solidFill>
                <a:latin typeface="Poppins Semi-Bold"/>
                <a:ea typeface="Poppins Semi-Bold"/>
              </a:rPr>
              <a:t>Manipulación de DOM</a:t>
            </a:r>
            <a:endParaRPr lang="en-US" sz="3500" b="0" strike="noStrike" spc="-1">
              <a:latin typeface="Arial"/>
            </a:endParaRPr>
          </a:p>
        </p:txBody>
      </p:sp>
      <p:grpSp>
        <p:nvGrpSpPr>
          <p:cNvPr id="99" name="Group 35"/>
          <p:cNvGrpSpPr/>
          <p:nvPr/>
        </p:nvGrpSpPr>
        <p:grpSpPr>
          <a:xfrm>
            <a:off x="1212840" y="6466680"/>
            <a:ext cx="708480" cy="708480"/>
            <a:chOff x="1212840" y="6466680"/>
            <a:chExt cx="708480" cy="708480"/>
          </a:xfrm>
        </p:grpSpPr>
        <p:sp>
          <p:nvSpPr>
            <p:cNvPr id="100" name="Freeform 36"/>
            <p:cNvSpPr/>
            <p:nvPr/>
          </p:nvSpPr>
          <p:spPr>
            <a:xfrm>
              <a:off x="1212840" y="6466680"/>
              <a:ext cx="708480" cy="70848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1" name="TextBox 37"/>
            <p:cNvSpPr/>
            <p:nvPr/>
          </p:nvSpPr>
          <p:spPr>
            <a:xfrm>
              <a:off x="1279080" y="6499800"/>
              <a:ext cx="575280" cy="6087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02" name="TextBox 38"/>
          <p:cNvSpPr/>
          <p:nvPr/>
        </p:nvSpPr>
        <p:spPr>
          <a:xfrm>
            <a:off x="1212840" y="6601320"/>
            <a:ext cx="708480" cy="41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77"/>
              </a:lnSpc>
              <a:buNone/>
            </a:pPr>
            <a:r>
              <a:rPr lang="en-US" sz="2800" b="0" strike="noStrike" spc="-100">
                <a:solidFill>
                  <a:srgbClr val="FFFFFF"/>
                </a:solidFill>
                <a:latin typeface="Poppins Semi-Bold"/>
                <a:ea typeface="Poppins Semi-Bold"/>
              </a:rPr>
              <a:t>04</a:t>
            </a:r>
            <a:endParaRPr lang="en-US" sz="2800" b="0" strike="noStrike" spc="-1">
              <a:latin typeface="Arial"/>
            </a:endParaRPr>
          </a:p>
        </p:txBody>
      </p:sp>
      <p:sp>
        <p:nvSpPr>
          <p:cNvPr id="103" name="TextBox 39"/>
          <p:cNvSpPr/>
          <p:nvPr/>
        </p:nvSpPr>
        <p:spPr>
          <a:xfrm>
            <a:off x="2016720" y="6547680"/>
            <a:ext cx="935568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093"/>
              </a:lnSpc>
              <a:buNone/>
            </a:pPr>
            <a:r>
              <a:rPr lang="en-US" sz="3500" b="0" strike="noStrike" spc="-123">
                <a:solidFill>
                  <a:srgbClr val="000000"/>
                </a:solidFill>
                <a:latin typeface="Poppins Semi-Bold"/>
                <a:ea typeface="Poppins Semi-Bold"/>
              </a:rPr>
              <a:t>Introducción a TypeScript</a:t>
            </a:r>
            <a:endParaRPr lang="en-US" sz="35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359" name="Group 3"/>
          <p:cNvGrpSpPr/>
          <p:nvPr/>
        </p:nvGrpSpPr>
        <p:grpSpPr>
          <a:xfrm>
            <a:off x="15561360" y="9179280"/>
            <a:ext cx="3313800" cy="1107720"/>
            <a:chOff x="15561360" y="9179280"/>
            <a:chExt cx="3313800" cy="1107720"/>
          </a:xfrm>
        </p:grpSpPr>
        <p:sp>
          <p:nvSpPr>
            <p:cNvPr id="36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6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62" name="Group 6"/>
          <p:cNvGrpSpPr/>
          <p:nvPr/>
        </p:nvGrpSpPr>
        <p:grpSpPr>
          <a:xfrm>
            <a:off x="14096520" y="9732960"/>
            <a:ext cx="2135160" cy="553680"/>
            <a:chOff x="14096520" y="9732960"/>
            <a:chExt cx="2135160" cy="553680"/>
          </a:xfrm>
        </p:grpSpPr>
        <p:sp>
          <p:nvSpPr>
            <p:cNvPr id="36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6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65" name="Group 9"/>
          <p:cNvGrpSpPr/>
          <p:nvPr/>
        </p:nvGrpSpPr>
        <p:grpSpPr>
          <a:xfrm>
            <a:off x="16044120" y="457920"/>
            <a:ext cx="2180160" cy="728640"/>
            <a:chOff x="16044120" y="457920"/>
            <a:chExt cx="2180160" cy="728640"/>
          </a:xfrm>
        </p:grpSpPr>
        <p:sp>
          <p:nvSpPr>
            <p:cNvPr id="36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36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68" name="Group 12"/>
          <p:cNvGrpSpPr/>
          <p:nvPr/>
        </p:nvGrpSpPr>
        <p:grpSpPr>
          <a:xfrm>
            <a:off x="17134200" y="-299520"/>
            <a:ext cx="3432960" cy="1147320"/>
            <a:chOff x="17134200" y="-299520"/>
            <a:chExt cx="3432960" cy="1147320"/>
          </a:xfrm>
        </p:grpSpPr>
        <p:sp>
          <p:nvSpPr>
            <p:cNvPr id="36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37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71" name="Group 15"/>
          <p:cNvGrpSpPr/>
          <p:nvPr/>
        </p:nvGrpSpPr>
        <p:grpSpPr>
          <a:xfrm>
            <a:off x="277560" y="291600"/>
            <a:ext cx="1174320" cy="1543320"/>
            <a:chOff x="277560" y="291600"/>
            <a:chExt cx="1174320" cy="1543320"/>
          </a:xfrm>
        </p:grpSpPr>
        <p:sp>
          <p:nvSpPr>
            <p:cNvPr id="37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7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74" name="Freeform 18"/>
          <p:cNvSpPr/>
          <p:nvPr/>
        </p:nvSpPr>
        <p:spPr>
          <a:xfrm>
            <a:off x="9402120" y="1850040"/>
            <a:ext cx="7297200" cy="7408080"/>
          </a:xfrm>
          <a:custGeom>
            <a:avLst/>
            <a:gdLst/>
            <a:ahLst/>
            <a:cxnLst/>
            <a:rect l="l" t="t" r="r" b="b"/>
            <a:pathLst>
              <a:path w="7297715" h="7408286">
                <a:moveTo>
                  <a:pt x="0" y="0"/>
                </a:moveTo>
                <a:lnTo>
                  <a:pt x="7297715" y="0"/>
                </a:lnTo>
                <a:lnTo>
                  <a:pt x="7297715" y="7408286"/>
                </a:lnTo>
                <a:lnTo>
                  <a:pt x="0" y="740828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7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376" name="TextBox 20"/>
          <p:cNvSpPr/>
          <p:nvPr/>
        </p:nvSpPr>
        <p:spPr>
          <a:xfrm>
            <a:off x="1522800" y="3091320"/>
            <a:ext cx="6500880" cy="3012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switch:</a:t>
            </a:r>
            <a:r>
              <a:rPr lang="en-US" sz="2890" b="0" strike="noStrike" spc="-103">
                <a:solidFill>
                  <a:srgbClr val="000000"/>
                </a:solidFill>
                <a:latin typeface="Poppins"/>
                <a:ea typeface="Poppins"/>
              </a:rPr>
              <a:t> </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Compara el valor de una variable con múltiples casos.</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Se utiliza para ejecutar diferentes bloques de código en función del valor de una variable.</a:t>
            </a:r>
            <a:endParaRPr lang="en-US" sz="2890" b="0" strike="noStrike" spc="-1">
              <a:latin typeface="Arial"/>
            </a:endParaRPr>
          </a:p>
        </p:txBody>
      </p:sp>
      <p:sp>
        <p:nvSpPr>
          <p:cNvPr id="37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CONDICIONALES</a:t>
            </a:r>
            <a:endParaRPr lang="en-US" sz="42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379" name="Group 3"/>
          <p:cNvGrpSpPr/>
          <p:nvPr/>
        </p:nvGrpSpPr>
        <p:grpSpPr>
          <a:xfrm>
            <a:off x="15561360" y="9179280"/>
            <a:ext cx="3313800" cy="1107720"/>
            <a:chOff x="15561360" y="9179280"/>
            <a:chExt cx="3313800" cy="1107720"/>
          </a:xfrm>
        </p:grpSpPr>
        <p:sp>
          <p:nvSpPr>
            <p:cNvPr id="38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8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82" name="Group 6"/>
          <p:cNvGrpSpPr/>
          <p:nvPr/>
        </p:nvGrpSpPr>
        <p:grpSpPr>
          <a:xfrm>
            <a:off x="14096520" y="9732960"/>
            <a:ext cx="2135160" cy="553680"/>
            <a:chOff x="14096520" y="9732960"/>
            <a:chExt cx="2135160" cy="553680"/>
          </a:xfrm>
        </p:grpSpPr>
        <p:sp>
          <p:nvSpPr>
            <p:cNvPr id="38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8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85" name="Group 9"/>
          <p:cNvGrpSpPr/>
          <p:nvPr/>
        </p:nvGrpSpPr>
        <p:grpSpPr>
          <a:xfrm>
            <a:off x="16044120" y="457920"/>
            <a:ext cx="2180160" cy="728640"/>
            <a:chOff x="16044120" y="457920"/>
            <a:chExt cx="2180160" cy="728640"/>
          </a:xfrm>
        </p:grpSpPr>
        <p:sp>
          <p:nvSpPr>
            <p:cNvPr id="38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38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88" name="Group 12"/>
          <p:cNvGrpSpPr/>
          <p:nvPr/>
        </p:nvGrpSpPr>
        <p:grpSpPr>
          <a:xfrm>
            <a:off x="17134200" y="-299520"/>
            <a:ext cx="3432960" cy="1147320"/>
            <a:chOff x="17134200" y="-299520"/>
            <a:chExt cx="3432960" cy="1147320"/>
          </a:xfrm>
        </p:grpSpPr>
        <p:sp>
          <p:nvSpPr>
            <p:cNvPr id="38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39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391" name="Group 15"/>
          <p:cNvGrpSpPr/>
          <p:nvPr/>
        </p:nvGrpSpPr>
        <p:grpSpPr>
          <a:xfrm>
            <a:off x="277560" y="291600"/>
            <a:ext cx="1174320" cy="1543320"/>
            <a:chOff x="277560" y="291600"/>
            <a:chExt cx="1174320" cy="1543320"/>
          </a:xfrm>
        </p:grpSpPr>
        <p:sp>
          <p:nvSpPr>
            <p:cNvPr id="39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39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94" name="Freeform 18"/>
          <p:cNvSpPr/>
          <p:nvPr/>
        </p:nvSpPr>
        <p:spPr>
          <a:xfrm>
            <a:off x="8264880" y="2322360"/>
            <a:ext cx="9571320" cy="5075640"/>
          </a:xfrm>
          <a:custGeom>
            <a:avLst/>
            <a:gdLst/>
            <a:ahLst/>
            <a:cxnLst/>
            <a:rect l="l" t="t" r="r" b="b"/>
            <a:pathLst>
              <a:path w="9571592" h="5075844">
                <a:moveTo>
                  <a:pt x="0" y="0"/>
                </a:moveTo>
                <a:lnTo>
                  <a:pt x="9571592" y="0"/>
                </a:lnTo>
                <a:lnTo>
                  <a:pt x="9571592" y="5075844"/>
                </a:lnTo>
                <a:lnTo>
                  <a:pt x="0" y="507584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9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396" name="TextBox 20"/>
          <p:cNvSpPr/>
          <p:nvPr/>
        </p:nvSpPr>
        <p:spPr>
          <a:xfrm>
            <a:off x="1522800" y="3091320"/>
            <a:ext cx="5481360" cy="351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for:</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Ejecuta un bloque de código un número específico de veces.</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Generalmente se utiliza cuando se conoce el número de iteraciones.</a:t>
            </a:r>
            <a:endParaRPr lang="en-US" sz="2890" b="0" strike="noStrike" spc="-1">
              <a:latin typeface="Arial"/>
            </a:endParaRPr>
          </a:p>
        </p:txBody>
      </p:sp>
      <p:sp>
        <p:nvSpPr>
          <p:cNvPr id="39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BUCLES</a:t>
            </a:r>
            <a:endParaRPr lang="en-US" sz="4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399" name="Group 3"/>
          <p:cNvGrpSpPr/>
          <p:nvPr/>
        </p:nvGrpSpPr>
        <p:grpSpPr>
          <a:xfrm>
            <a:off x="15561360" y="9179280"/>
            <a:ext cx="3313800" cy="1107720"/>
            <a:chOff x="15561360" y="9179280"/>
            <a:chExt cx="3313800" cy="1107720"/>
          </a:xfrm>
        </p:grpSpPr>
        <p:sp>
          <p:nvSpPr>
            <p:cNvPr id="40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0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02" name="Group 6"/>
          <p:cNvGrpSpPr/>
          <p:nvPr/>
        </p:nvGrpSpPr>
        <p:grpSpPr>
          <a:xfrm>
            <a:off x="14096520" y="9732960"/>
            <a:ext cx="2135160" cy="553680"/>
            <a:chOff x="14096520" y="9732960"/>
            <a:chExt cx="2135160" cy="553680"/>
          </a:xfrm>
        </p:grpSpPr>
        <p:sp>
          <p:nvSpPr>
            <p:cNvPr id="40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0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05" name="Group 9"/>
          <p:cNvGrpSpPr/>
          <p:nvPr/>
        </p:nvGrpSpPr>
        <p:grpSpPr>
          <a:xfrm>
            <a:off x="16044120" y="457920"/>
            <a:ext cx="2180160" cy="728640"/>
            <a:chOff x="16044120" y="457920"/>
            <a:chExt cx="2180160" cy="728640"/>
          </a:xfrm>
        </p:grpSpPr>
        <p:sp>
          <p:nvSpPr>
            <p:cNvPr id="40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40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08" name="Group 12"/>
          <p:cNvGrpSpPr/>
          <p:nvPr/>
        </p:nvGrpSpPr>
        <p:grpSpPr>
          <a:xfrm>
            <a:off x="17134200" y="-299520"/>
            <a:ext cx="3432960" cy="1147320"/>
            <a:chOff x="17134200" y="-299520"/>
            <a:chExt cx="3432960" cy="1147320"/>
          </a:xfrm>
        </p:grpSpPr>
        <p:sp>
          <p:nvSpPr>
            <p:cNvPr id="40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41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11" name="Group 15"/>
          <p:cNvGrpSpPr/>
          <p:nvPr/>
        </p:nvGrpSpPr>
        <p:grpSpPr>
          <a:xfrm>
            <a:off x="277560" y="291600"/>
            <a:ext cx="1174320" cy="1543320"/>
            <a:chOff x="277560" y="291600"/>
            <a:chExt cx="1174320" cy="1543320"/>
          </a:xfrm>
        </p:grpSpPr>
        <p:sp>
          <p:nvSpPr>
            <p:cNvPr id="41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1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414" name="Freeform 18"/>
          <p:cNvSpPr/>
          <p:nvPr/>
        </p:nvSpPr>
        <p:spPr>
          <a:xfrm>
            <a:off x="8465400" y="2156040"/>
            <a:ext cx="9170280" cy="5974560"/>
          </a:xfrm>
          <a:custGeom>
            <a:avLst/>
            <a:gdLst/>
            <a:ahLst/>
            <a:cxnLst/>
            <a:rect l="l" t="t" r="r" b="b"/>
            <a:pathLst>
              <a:path w="9170741" h="5974877">
                <a:moveTo>
                  <a:pt x="0" y="0"/>
                </a:moveTo>
                <a:lnTo>
                  <a:pt x="9170741" y="0"/>
                </a:lnTo>
                <a:lnTo>
                  <a:pt x="9170741" y="5974876"/>
                </a:lnTo>
                <a:lnTo>
                  <a:pt x="0" y="597487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1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416" name="TextBox 20"/>
          <p:cNvSpPr/>
          <p:nvPr/>
        </p:nvSpPr>
        <p:spPr>
          <a:xfrm>
            <a:off x="1522800" y="3091320"/>
            <a:ext cx="5961600" cy="351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while:</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Ejecuta un bloque de código mientras una condición sea verdadera.</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Se utiliza cuando no se conoce de antemano cuántas veces se repetirá el ciclo.</a:t>
            </a:r>
            <a:endParaRPr lang="en-US" sz="2890" b="0" strike="noStrike" spc="-1">
              <a:latin typeface="Arial"/>
            </a:endParaRPr>
          </a:p>
        </p:txBody>
      </p:sp>
      <p:sp>
        <p:nvSpPr>
          <p:cNvPr id="41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BUCLES</a:t>
            </a:r>
            <a:endParaRPr lang="en-US" sz="4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419" name="Group 3"/>
          <p:cNvGrpSpPr/>
          <p:nvPr/>
        </p:nvGrpSpPr>
        <p:grpSpPr>
          <a:xfrm>
            <a:off x="15561360" y="9179280"/>
            <a:ext cx="3313800" cy="1107720"/>
            <a:chOff x="15561360" y="9179280"/>
            <a:chExt cx="3313800" cy="1107720"/>
          </a:xfrm>
        </p:grpSpPr>
        <p:sp>
          <p:nvSpPr>
            <p:cNvPr id="42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2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22" name="Group 6"/>
          <p:cNvGrpSpPr/>
          <p:nvPr/>
        </p:nvGrpSpPr>
        <p:grpSpPr>
          <a:xfrm>
            <a:off x="14096520" y="9732960"/>
            <a:ext cx="2135160" cy="553680"/>
            <a:chOff x="14096520" y="9732960"/>
            <a:chExt cx="2135160" cy="553680"/>
          </a:xfrm>
        </p:grpSpPr>
        <p:sp>
          <p:nvSpPr>
            <p:cNvPr id="42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2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25" name="Group 9"/>
          <p:cNvGrpSpPr/>
          <p:nvPr/>
        </p:nvGrpSpPr>
        <p:grpSpPr>
          <a:xfrm>
            <a:off x="16044120" y="457920"/>
            <a:ext cx="2180160" cy="728640"/>
            <a:chOff x="16044120" y="457920"/>
            <a:chExt cx="2180160" cy="728640"/>
          </a:xfrm>
        </p:grpSpPr>
        <p:sp>
          <p:nvSpPr>
            <p:cNvPr id="42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42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28" name="Group 12"/>
          <p:cNvGrpSpPr/>
          <p:nvPr/>
        </p:nvGrpSpPr>
        <p:grpSpPr>
          <a:xfrm>
            <a:off x="17134200" y="-299520"/>
            <a:ext cx="3432960" cy="1147320"/>
            <a:chOff x="17134200" y="-299520"/>
            <a:chExt cx="3432960" cy="1147320"/>
          </a:xfrm>
        </p:grpSpPr>
        <p:sp>
          <p:nvSpPr>
            <p:cNvPr id="42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43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31" name="Group 15"/>
          <p:cNvGrpSpPr/>
          <p:nvPr/>
        </p:nvGrpSpPr>
        <p:grpSpPr>
          <a:xfrm>
            <a:off x="277560" y="291600"/>
            <a:ext cx="1174320" cy="1543320"/>
            <a:chOff x="277560" y="291600"/>
            <a:chExt cx="1174320" cy="1543320"/>
          </a:xfrm>
        </p:grpSpPr>
        <p:sp>
          <p:nvSpPr>
            <p:cNvPr id="43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3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434" name="Freeform 18"/>
          <p:cNvSpPr/>
          <p:nvPr/>
        </p:nvSpPr>
        <p:spPr>
          <a:xfrm>
            <a:off x="8465400" y="2156040"/>
            <a:ext cx="9170280" cy="5974560"/>
          </a:xfrm>
          <a:custGeom>
            <a:avLst/>
            <a:gdLst/>
            <a:ahLst/>
            <a:cxnLst/>
            <a:rect l="l" t="t" r="r" b="b"/>
            <a:pathLst>
              <a:path w="9170741" h="5974877">
                <a:moveTo>
                  <a:pt x="0" y="0"/>
                </a:moveTo>
                <a:lnTo>
                  <a:pt x="9170741" y="0"/>
                </a:lnTo>
                <a:lnTo>
                  <a:pt x="9170741" y="5974876"/>
                </a:lnTo>
                <a:lnTo>
                  <a:pt x="0" y="597487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3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436" name="TextBox 20"/>
          <p:cNvSpPr/>
          <p:nvPr/>
        </p:nvSpPr>
        <p:spPr>
          <a:xfrm>
            <a:off x="1522800" y="3091320"/>
            <a:ext cx="6376320" cy="2510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do...while:</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Similar al while, pero garantiza que el bloque de código se ejecute al menos una vez antes de verificar la condición.</a:t>
            </a:r>
            <a:endParaRPr lang="en-US" sz="2890" b="0" strike="noStrike" spc="-1">
              <a:latin typeface="Arial"/>
            </a:endParaRPr>
          </a:p>
        </p:txBody>
      </p:sp>
      <p:sp>
        <p:nvSpPr>
          <p:cNvPr id="43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BUCLES</a:t>
            </a:r>
            <a:endParaRPr lang="en-US" sz="4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439" name="Group 3"/>
          <p:cNvGrpSpPr/>
          <p:nvPr/>
        </p:nvGrpSpPr>
        <p:grpSpPr>
          <a:xfrm>
            <a:off x="15561360" y="9179280"/>
            <a:ext cx="3313800" cy="1107720"/>
            <a:chOff x="15561360" y="9179280"/>
            <a:chExt cx="3313800" cy="1107720"/>
          </a:xfrm>
        </p:grpSpPr>
        <p:sp>
          <p:nvSpPr>
            <p:cNvPr id="44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4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42" name="Group 6"/>
          <p:cNvGrpSpPr/>
          <p:nvPr/>
        </p:nvGrpSpPr>
        <p:grpSpPr>
          <a:xfrm>
            <a:off x="14096520" y="9732960"/>
            <a:ext cx="2135160" cy="553680"/>
            <a:chOff x="14096520" y="9732960"/>
            <a:chExt cx="2135160" cy="553680"/>
          </a:xfrm>
        </p:grpSpPr>
        <p:sp>
          <p:nvSpPr>
            <p:cNvPr id="44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4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45" name="Group 9"/>
          <p:cNvGrpSpPr/>
          <p:nvPr/>
        </p:nvGrpSpPr>
        <p:grpSpPr>
          <a:xfrm>
            <a:off x="16044120" y="457920"/>
            <a:ext cx="2180160" cy="728640"/>
            <a:chOff x="16044120" y="457920"/>
            <a:chExt cx="2180160" cy="728640"/>
          </a:xfrm>
        </p:grpSpPr>
        <p:sp>
          <p:nvSpPr>
            <p:cNvPr id="44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44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48" name="Group 12"/>
          <p:cNvGrpSpPr/>
          <p:nvPr/>
        </p:nvGrpSpPr>
        <p:grpSpPr>
          <a:xfrm>
            <a:off x="17134200" y="-299520"/>
            <a:ext cx="3432960" cy="1147320"/>
            <a:chOff x="17134200" y="-299520"/>
            <a:chExt cx="3432960" cy="1147320"/>
          </a:xfrm>
        </p:grpSpPr>
        <p:sp>
          <p:nvSpPr>
            <p:cNvPr id="44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45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51" name="Group 15"/>
          <p:cNvGrpSpPr/>
          <p:nvPr/>
        </p:nvGrpSpPr>
        <p:grpSpPr>
          <a:xfrm>
            <a:off x="277560" y="291600"/>
            <a:ext cx="1174320" cy="1543320"/>
            <a:chOff x="277560" y="291600"/>
            <a:chExt cx="1174320" cy="1543320"/>
          </a:xfrm>
        </p:grpSpPr>
        <p:sp>
          <p:nvSpPr>
            <p:cNvPr id="45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5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454" name="Freeform 18"/>
          <p:cNvSpPr/>
          <p:nvPr/>
        </p:nvSpPr>
        <p:spPr>
          <a:xfrm>
            <a:off x="7850880" y="1585080"/>
            <a:ext cx="9408240" cy="7116840"/>
          </a:xfrm>
          <a:custGeom>
            <a:avLst/>
            <a:gdLst/>
            <a:ahLst/>
            <a:cxnLst/>
            <a:rect l="l" t="t" r="r" b="b"/>
            <a:pathLst>
              <a:path w="9408585" h="7117140">
                <a:moveTo>
                  <a:pt x="0" y="0"/>
                </a:moveTo>
                <a:lnTo>
                  <a:pt x="9408585" y="0"/>
                </a:lnTo>
                <a:lnTo>
                  <a:pt x="9408585" y="7117140"/>
                </a:lnTo>
                <a:lnTo>
                  <a:pt x="0" y="711714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5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ESTRUCTURAS DE CONTROL</a:t>
            </a:r>
            <a:endParaRPr lang="en-US" sz="5000" b="0" strike="noStrike" spc="-1">
              <a:latin typeface="Arial"/>
            </a:endParaRPr>
          </a:p>
        </p:txBody>
      </p:sp>
      <p:sp>
        <p:nvSpPr>
          <p:cNvPr id="456" name="TextBox 20"/>
          <p:cNvSpPr/>
          <p:nvPr/>
        </p:nvSpPr>
        <p:spPr>
          <a:xfrm>
            <a:off x="1522800" y="3091320"/>
            <a:ext cx="6811920" cy="351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break y continue:</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break: </a:t>
            </a:r>
            <a:r>
              <a:rPr lang="en-US" sz="2890" b="0" strike="noStrike" spc="-103">
                <a:solidFill>
                  <a:srgbClr val="000000"/>
                </a:solidFill>
                <a:latin typeface="Poppins"/>
                <a:ea typeface="Poppins"/>
              </a:rPr>
              <a:t>Interrumpe la ejecución del bucle de forma inmediata y sale de él.</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continue:</a:t>
            </a:r>
            <a:r>
              <a:rPr lang="en-US" sz="2890" b="0" strike="noStrike" spc="-103">
                <a:solidFill>
                  <a:srgbClr val="000000"/>
                </a:solidFill>
                <a:latin typeface="Poppins"/>
                <a:ea typeface="Poppins"/>
              </a:rPr>
              <a:t> Salta la iteración actual y continúa con la siguiente iteración del bucle.</a:t>
            </a:r>
            <a:endParaRPr lang="en-US" sz="2890" b="0" strike="noStrike" spc="-1">
              <a:latin typeface="Arial"/>
            </a:endParaRPr>
          </a:p>
        </p:txBody>
      </p:sp>
      <p:sp>
        <p:nvSpPr>
          <p:cNvPr id="457" name="TextBox 21"/>
          <p:cNvSpPr/>
          <p:nvPr/>
        </p:nvSpPr>
        <p:spPr>
          <a:xfrm>
            <a:off x="1800360" y="2139840"/>
            <a:ext cx="5203800" cy="74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879"/>
              </a:lnSpc>
              <a:buNone/>
            </a:pPr>
            <a:r>
              <a:rPr lang="en-US" sz="4200" b="0" strike="noStrike" spc="-253">
                <a:solidFill>
                  <a:srgbClr val="004AAD"/>
                </a:solidFill>
                <a:latin typeface="Open Sans Bold"/>
                <a:ea typeface="Open Sans Bold"/>
              </a:rPr>
              <a:t>BUCLES</a:t>
            </a:r>
            <a:endParaRPr lang="en-US" sz="4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459" name="Group 3"/>
          <p:cNvGrpSpPr/>
          <p:nvPr/>
        </p:nvGrpSpPr>
        <p:grpSpPr>
          <a:xfrm>
            <a:off x="15561360" y="9179280"/>
            <a:ext cx="3313800" cy="1107720"/>
            <a:chOff x="15561360" y="9179280"/>
            <a:chExt cx="3313800" cy="1107720"/>
          </a:xfrm>
        </p:grpSpPr>
        <p:sp>
          <p:nvSpPr>
            <p:cNvPr id="46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6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62" name="Group 6"/>
          <p:cNvGrpSpPr/>
          <p:nvPr/>
        </p:nvGrpSpPr>
        <p:grpSpPr>
          <a:xfrm>
            <a:off x="14096520" y="9732960"/>
            <a:ext cx="2135160" cy="553680"/>
            <a:chOff x="14096520" y="9732960"/>
            <a:chExt cx="2135160" cy="553680"/>
          </a:xfrm>
        </p:grpSpPr>
        <p:sp>
          <p:nvSpPr>
            <p:cNvPr id="46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6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65" name="Group 9"/>
          <p:cNvGrpSpPr/>
          <p:nvPr/>
        </p:nvGrpSpPr>
        <p:grpSpPr>
          <a:xfrm>
            <a:off x="16044120" y="457920"/>
            <a:ext cx="2180160" cy="728640"/>
            <a:chOff x="16044120" y="457920"/>
            <a:chExt cx="2180160" cy="728640"/>
          </a:xfrm>
        </p:grpSpPr>
        <p:sp>
          <p:nvSpPr>
            <p:cNvPr id="46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46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68" name="Group 12"/>
          <p:cNvGrpSpPr/>
          <p:nvPr/>
        </p:nvGrpSpPr>
        <p:grpSpPr>
          <a:xfrm>
            <a:off x="17134200" y="-299520"/>
            <a:ext cx="3432960" cy="1147320"/>
            <a:chOff x="17134200" y="-299520"/>
            <a:chExt cx="3432960" cy="1147320"/>
          </a:xfrm>
        </p:grpSpPr>
        <p:sp>
          <p:nvSpPr>
            <p:cNvPr id="46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47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71" name="Group 15"/>
          <p:cNvGrpSpPr/>
          <p:nvPr/>
        </p:nvGrpSpPr>
        <p:grpSpPr>
          <a:xfrm>
            <a:off x="277560" y="291600"/>
            <a:ext cx="1174320" cy="1543320"/>
            <a:chOff x="277560" y="291600"/>
            <a:chExt cx="1174320" cy="1543320"/>
          </a:xfrm>
        </p:grpSpPr>
        <p:sp>
          <p:nvSpPr>
            <p:cNvPr id="47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7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474" name="Freeform 18"/>
          <p:cNvSpPr/>
          <p:nvPr/>
        </p:nvSpPr>
        <p:spPr>
          <a:xfrm>
            <a:off x="7317000" y="2387880"/>
            <a:ext cx="10555200" cy="5511240"/>
          </a:xfrm>
          <a:custGeom>
            <a:avLst/>
            <a:gdLst/>
            <a:ahLst/>
            <a:cxnLst/>
            <a:rect l="l" t="t" r="r" b="b"/>
            <a:pathLst>
              <a:path w="10555446" h="5511423">
                <a:moveTo>
                  <a:pt x="0" y="0"/>
                </a:moveTo>
                <a:lnTo>
                  <a:pt x="10555446" y="0"/>
                </a:lnTo>
                <a:lnTo>
                  <a:pt x="10555446" y="5511424"/>
                </a:lnTo>
                <a:lnTo>
                  <a:pt x="0" y="551142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7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FUNCIONES</a:t>
            </a:r>
            <a:endParaRPr lang="en-US" sz="5000" b="0" strike="noStrike" spc="-1">
              <a:latin typeface="Arial"/>
            </a:endParaRPr>
          </a:p>
        </p:txBody>
      </p:sp>
      <p:sp>
        <p:nvSpPr>
          <p:cNvPr id="476" name="TextBox 20"/>
          <p:cNvSpPr/>
          <p:nvPr/>
        </p:nvSpPr>
        <p:spPr>
          <a:xfrm>
            <a:off x="1452240" y="2149560"/>
            <a:ext cx="6708240" cy="7030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Las funciones permiten agrupar bloques de código que se pueden reutilizar en diferentes partes del programa. Éstas se declaran con la palabra clave </a:t>
            </a:r>
            <a:r>
              <a:rPr lang="en-US" sz="2890" b="0" strike="noStrike" spc="-103">
                <a:solidFill>
                  <a:srgbClr val="004AAD"/>
                </a:solidFill>
                <a:latin typeface="Poppins Bold"/>
                <a:ea typeface="Poppins Bold"/>
              </a:rPr>
              <a:t>function</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Pueden recibir parámetros, que son valores que se pasan a la función para personalizar su comportamiento. Además pueden devolver un valor usando la palabra clave </a:t>
            </a:r>
            <a:r>
              <a:rPr lang="en-US" sz="2890" b="0" strike="noStrike" spc="-103">
                <a:solidFill>
                  <a:srgbClr val="004AAD"/>
                </a:solidFill>
                <a:latin typeface="Poppins Bold"/>
                <a:ea typeface="Poppins Bold"/>
              </a:rPr>
              <a:t>return</a:t>
            </a:r>
            <a:r>
              <a:rPr lang="en-US" sz="2890" b="0" strike="noStrike" spc="-103">
                <a:solidFill>
                  <a:srgbClr val="000000"/>
                </a:solidFill>
                <a:latin typeface="Poppins"/>
                <a:ea typeface="Poppins"/>
              </a:rPr>
              <a:t>. El valor devuelto puede ser utilizado donde la función es llamada.</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478" name="Group 3"/>
          <p:cNvGrpSpPr/>
          <p:nvPr/>
        </p:nvGrpSpPr>
        <p:grpSpPr>
          <a:xfrm>
            <a:off x="15561360" y="9179280"/>
            <a:ext cx="3313800" cy="1107720"/>
            <a:chOff x="15561360" y="9179280"/>
            <a:chExt cx="3313800" cy="1107720"/>
          </a:xfrm>
        </p:grpSpPr>
        <p:sp>
          <p:nvSpPr>
            <p:cNvPr id="479"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80"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81" name="Group 6"/>
          <p:cNvGrpSpPr/>
          <p:nvPr/>
        </p:nvGrpSpPr>
        <p:grpSpPr>
          <a:xfrm>
            <a:off x="14096520" y="9732960"/>
            <a:ext cx="2135160" cy="553680"/>
            <a:chOff x="14096520" y="9732960"/>
            <a:chExt cx="2135160" cy="553680"/>
          </a:xfrm>
        </p:grpSpPr>
        <p:sp>
          <p:nvSpPr>
            <p:cNvPr id="482"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83"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84" name="Group 9"/>
          <p:cNvGrpSpPr/>
          <p:nvPr/>
        </p:nvGrpSpPr>
        <p:grpSpPr>
          <a:xfrm>
            <a:off x="16044120" y="457920"/>
            <a:ext cx="2180160" cy="728640"/>
            <a:chOff x="16044120" y="457920"/>
            <a:chExt cx="2180160" cy="728640"/>
          </a:xfrm>
        </p:grpSpPr>
        <p:sp>
          <p:nvSpPr>
            <p:cNvPr id="485"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486"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87" name="Group 12"/>
          <p:cNvGrpSpPr/>
          <p:nvPr/>
        </p:nvGrpSpPr>
        <p:grpSpPr>
          <a:xfrm>
            <a:off x="17134200" y="-299520"/>
            <a:ext cx="3432960" cy="1147320"/>
            <a:chOff x="17134200" y="-299520"/>
            <a:chExt cx="3432960" cy="1147320"/>
          </a:xfrm>
        </p:grpSpPr>
        <p:sp>
          <p:nvSpPr>
            <p:cNvPr id="488"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489"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490" name="Group 15"/>
          <p:cNvGrpSpPr/>
          <p:nvPr/>
        </p:nvGrpSpPr>
        <p:grpSpPr>
          <a:xfrm>
            <a:off x="277560" y="291600"/>
            <a:ext cx="1174320" cy="1543320"/>
            <a:chOff x="277560" y="291600"/>
            <a:chExt cx="1174320" cy="1543320"/>
          </a:xfrm>
        </p:grpSpPr>
        <p:sp>
          <p:nvSpPr>
            <p:cNvPr id="491"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92"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493" name="Freeform 18"/>
          <p:cNvSpPr/>
          <p:nvPr/>
        </p:nvSpPr>
        <p:spPr>
          <a:xfrm>
            <a:off x="9817920" y="1498320"/>
            <a:ext cx="6465240" cy="7290000"/>
          </a:xfrm>
          <a:custGeom>
            <a:avLst/>
            <a:gdLst/>
            <a:ahLst/>
            <a:cxnLst/>
            <a:rect l="l" t="t" r="r" b="b"/>
            <a:pathLst>
              <a:path w="6465662" h="7290336">
                <a:moveTo>
                  <a:pt x="0" y="0"/>
                </a:moveTo>
                <a:lnTo>
                  <a:pt x="6465662" y="0"/>
                </a:lnTo>
                <a:lnTo>
                  <a:pt x="6465662" y="7290336"/>
                </a:lnTo>
                <a:lnTo>
                  <a:pt x="0" y="729033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94"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FUNCIONES</a:t>
            </a:r>
            <a:endParaRPr lang="en-US" sz="5000" b="0" strike="noStrike" spc="-1">
              <a:latin typeface="Arial"/>
            </a:endParaRPr>
          </a:p>
        </p:txBody>
      </p:sp>
      <p:sp>
        <p:nvSpPr>
          <p:cNvPr id="495" name="TextBox 20"/>
          <p:cNvSpPr/>
          <p:nvPr/>
        </p:nvSpPr>
        <p:spPr>
          <a:xfrm>
            <a:off x="1452240" y="3126600"/>
            <a:ext cx="614844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Las funciones pueden ser nombradas, lo que significa que se les da un nombre específico. Las funciones anónimas no tienen un nombre y se suelen utilizar como funciones de callback o en expresiones.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497" name="Group 3"/>
          <p:cNvGrpSpPr/>
          <p:nvPr/>
        </p:nvGrpSpPr>
        <p:grpSpPr>
          <a:xfrm>
            <a:off x="15561360" y="9179280"/>
            <a:ext cx="3313800" cy="1107720"/>
            <a:chOff x="15561360" y="9179280"/>
            <a:chExt cx="3313800" cy="1107720"/>
          </a:xfrm>
        </p:grpSpPr>
        <p:sp>
          <p:nvSpPr>
            <p:cNvPr id="498"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499"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00" name="Group 6"/>
          <p:cNvGrpSpPr/>
          <p:nvPr/>
        </p:nvGrpSpPr>
        <p:grpSpPr>
          <a:xfrm>
            <a:off x="14096520" y="9732960"/>
            <a:ext cx="2135160" cy="553680"/>
            <a:chOff x="14096520" y="9732960"/>
            <a:chExt cx="2135160" cy="553680"/>
          </a:xfrm>
        </p:grpSpPr>
        <p:sp>
          <p:nvSpPr>
            <p:cNvPr id="501"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02"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03" name="Group 9"/>
          <p:cNvGrpSpPr/>
          <p:nvPr/>
        </p:nvGrpSpPr>
        <p:grpSpPr>
          <a:xfrm>
            <a:off x="16044120" y="457920"/>
            <a:ext cx="2180160" cy="728640"/>
            <a:chOff x="16044120" y="457920"/>
            <a:chExt cx="2180160" cy="728640"/>
          </a:xfrm>
        </p:grpSpPr>
        <p:sp>
          <p:nvSpPr>
            <p:cNvPr id="504"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505"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06" name="Group 12"/>
          <p:cNvGrpSpPr/>
          <p:nvPr/>
        </p:nvGrpSpPr>
        <p:grpSpPr>
          <a:xfrm>
            <a:off x="17134200" y="-299520"/>
            <a:ext cx="3432960" cy="1147320"/>
            <a:chOff x="17134200" y="-299520"/>
            <a:chExt cx="3432960" cy="1147320"/>
          </a:xfrm>
        </p:grpSpPr>
        <p:sp>
          <p:nvSpPr>
            <p:cNvPr id="507"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508"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09" name="Group 15"/>
          <p:cNvGrpSpPr/>
          <p:nvPr/>
        </p:nvGrpSpPr>
        <p:grpSpPr>
          <a:xfrm>
            <a:off x="277560" y="291600"/>
            <a:ext cx="1174320" cy="1543320"/>
            <a:chOff x="277560" y="291600"/>
            <a:chExt cx="1174320" cy="1543320"/>
          </a:xfrm>
        </p:grpSpPr>
        <p:sp>
          <p:nvSpPr>
            <p:cNvPr id="510"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11"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512" name="Freeform 18"/>
          <p:cNvSpPr/>
          <p:nvPr/>
        </p:nvSpPr>
        <p:spPr>
          <a:xfrm>
            <a:off x="9817920" y="1498320"/>
            <a:ext cx="6465240" cy="7290000"/>
          </a:xfrm>
          <a:custGeom>
            <a:avLst/>
            <a:gdLst/>
            <a:ahLst/>
            <a:cxnLst/>
            <a:rect l="l" t="t" r="r" b="b"/>
            <a:pathLst>
              <a:path w="6465662" h="7290336">
                <a:moveTo>
                  <a:pt x="0" y="0"/>
                </a:moveTo>
                <a:lnTo>
                  <a:pt x="6465662" y="0"/>
                </a:lnTo>
                <a:lnTo>
                  <a:pt x="6465662" y="7290336"/>
                </a:lnTo>
                <a:lnTo>
                  <a:pt x="0" y="729033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13"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FUNCIONES</a:t>
            </a:r>
            <a:endParaRPr lang="en-US" sz="5000" b="0" strike="noStrike" spc="-1">
              <a:latin typeface="Arial"/>
            </a:endParaRPr>
          </a:p>
        </p:txBody>
      </p:sp>
      <p:sp>
        <p:nvSpPr>
          <p:cNvPr id="514" name="TextBox 20"/>
          <p:cNvSpPr/>
          <p:nvPr/>
        </p:nvSpPr>
        <p:spPr>
          <a:xfrm>
            <a:off x="1452240" y="3126600"/>
            <a:ext cx="614844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Las funciones pueden ser nombradas, lo que significa que se les da un nombre específico. Las funciones anónimas no tienen un nombre y se suelen utilizar como funciones de callback o en expresiones.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516" name="Group 3"/>
          <p:cNvGrpSpPr/>
          <p:nvPr/>
        </p:nvGrpSpPr>
        <p:grpSpPr>
          <a:xfrm>
            <a:off x="15561360" y="9179280"/>
            <a:ext cx="3313800" cy="1107720"/>
            <a:chOff x="15561360" y="9179280"/>
            <a:chExt cx="3313800" cy="1107720"/>
          </a:xfrm>
        </p:grpSpPr>
        <p:sp>
          <p:nvSpPr>
            <p:cNvPr id="517"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18"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19" name="Group 6"/>
          <p:cNvGrpSpPr/>
          <p:nvPr/>
        </p:nvGrpSpPr>
        <p:grpSpPr>
          <a:xfrm>
            <a:off x="14096520" y="9732960"/>
            <a:ext cx="2135160" cy="553680"/>
            <a:chOff x="14096520" y="9732960"/>
            <a:chExt cx="2135160" cy="553680"/>
          </a:xfrm>
        </p:grpSpPr>
        <p:sp>
          <p:nvSpPr>
            <p:cNvPr id="520"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21"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22" name="Group 9"/>
          <p:cNvGrpSpPr/>
          <p:nvPr/>
        </p:nvGrpSpPr>
        <p:grpSpPr>
          <a:xfrm>
            <a:off x="16044120" y="457920"/>
            <a:ext cx="2180160" cy="728640"/>
            <a:chOff x="16044120" y="457920"/>
            <a:chExt cx="2180160" cy="728640"/>
          </a:xfrm>
        </p:grpSpPr>
        <p:sp>
          <p:nvSpPr>
            <p:cNvPr id="523"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524"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25" name="Group 12"/>
          <p:cNvGrpSpPr/>
          <p:nvPr/>
        </p:nvGrpSpPr>
        <p:grpSpPr>
          <a:xfrm>
            <a:off x="17134200" y="-299520"/>
            <a:ext cx="3432960" cy="1147320"/>
            <a:chOff x="17134200" y="-299520"/>
            <a:chExt cx="3432960" cy="1147320"/>
          </a:xfrm>
        </p:grpSpPr>
        <p:sp>
          <p:nvSpPr>
            <p:cNvPr id="526"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527"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28" name="Group 15"/>
          <p:cNvGrpSpPr/>
          <p:nvPr/>
        </p:nvGrpSpPr>
        <p:grpSpPr>
          <a:xfrm>
            <a:off x="277560" y="291600"/>
            <a:ext cx="1174320" cy="1543320"/>
            <a:chOff x="277560" y="291600"/>
            <a:chExt cx="1174320" cy="1543320"/>
          </a:xfrm>
        </p:grpSpPr>
        <p:sp>
          <p:nvSpPr>
            <p:cNvPr id="529"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30"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531" name="Freeform 18"/>
          <p:cNvSpPr/>
          <p:nvPr/>
        </p:nvSpPr>
        <p:spPr>
          <a:xfrm>
            <a:off x="7317000" y="2188080"/>
            <a:ext cx="10696680" cy="5910840"/>
          </a:xfrm>
          <a:custGeom>
            <a:avLst/>
            <a:gdLst/>
            <a:ahLst/>
            <a:cxnLst/>
            <a:rect l="l" t="t" r="r" b="b"/>
            <a:pathLst>
              <a:path w="10697166" h="5911197">
                <a:moveTo>
                  <a:pt x="0" y="0"/>
                </a:moveTo>
                <a:lnTo>
                  <a:pt x="10697166" y="0"/>
                </a:lnTo>
                <a:lnTo>
                  <a:pt x="10697166" y="5911198"/>
                </a:lnTo>
                <a:lnTo>
                  <a:pt x="0" y="5911198"/>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32"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ARREGLOS EN JAVASCRIPT</a:t>
            </a:r>
            <a:endParaRPr lang="en-US" sz="5000" b="0" strike="noStrike" spc="-1">
              <a:latin typeface="Arial"/>
            </a:endParaRPr>
          </a:p>
        </p:txBody>
      </p:sp>
      <p:sp>
        <p:nvSpPr>
          <p:cNvPr id="533" name="TextBox 20"/>
          <p:cNvSpPr/>
          <p:nvPr/>
        </p:nvSpPr>
        <p:spPr>
          <a:xfrm>
            <a:off x="1452240" y="2149560"/>
            <a:ext cx="6314400" cy="7030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Un arreglo es una colección de elementos, que pueden ser de cualquier tipo de dato. </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Los arreglos se pueden declarar utilizando corchetes [] o el constructor Array.</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Los elementos de un arreglo están ordenados y se acceden a través de índices numéricos, comenzando desde 0. </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535" name="Group 3"/>
          <p:cNvGrpSpPr/>
          <p:nvPr/>
        </p:nvGrpSpPr>
        <p:grpSpPr>
          <a:xfrm>
            <a:off x="15561360" y="9179280"/>
            <a:ext cx="3313800" cy="1107720"/>
            <a:chOff x="15561360" y="9179280"/>
            <a:chExt cx="3313800" cy="1107720"/>
          </a:xfrm>
        </p:grpSpPr>
        <p:sp>
          <p:nvSpPr>
            <p:cNvPr id="536"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37"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38" name="Group 6"/>
          <p:cNvGrpSpPr/>
          <p:nvPr/>
        </p:nvGrpSpPr>
        <p:grpSpPr>
          <a:xfrm>
            <a:off x="14096520" y="9732960"/>
            <a:ext cx="2135160" cy="553680"/>
            <a:chOff x="14096520" y="9732960"/>
            <a:chExt cx="2135160" cy="553680"/>
          </a:xfrm>
        </p:grpSpPr>
        <p:sp>
          <p:nvSpPr>
            <p:cNvPr id="539"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40"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41" name="Group 9"/>
          <p:cNvGrpSpPr/>
          <p:nvPr/>
        </p:nvGrpSpPr>
        <p:grpSpPr>
          <a:xfrm>
            <a:off x="16044120" y="457920"/>
            <a:ext cx="2180160" cy="728640"/>
            <a:chOff x="16044120" y="457920"/>
            <a:chExt cx="2180160" cy="728640"/>
          </a:xfrm>
        </p:grpSpPr>
        <p:sp>
          <p:nvSpPr>
            <p:cNvPr id="542"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543"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44" name="Group 12"/>
          <p:cNvGrpSpPr/>
          <p:nvPr/>
        </p:nvGrpSpPr>
        <p:grpSpPr>
          <a:xfrm>
            <a:off x="17134200" y="-299520"/>
            <a:ext cx="3432960" cy="1147320"/>
            <a:chOff x="17134200" y="-299520"/>
            <a:chExt cx="3432960" cy="1147320"/>
          </a:xfrm>
        </p:grpSpPr>
        <p:sp>
          <p:nvSpPr>
            <p:cNvPr id="545"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546"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47" name="Group 15"/>
          <p:cNvGrpSpPr/>
          <p:nvPr/>
        </p:nvGrpSpPr>
        <p:grpSpPr>
          <a:xfrm>
            <a:off x="277560" y="291600"/>
            <a:ext cx="1174320" cy="1543320"/>
            <a:chOff x="277560" y="291600"/>
            <a:chExt cx="1174320" cy="1543320"/>
          </a:xfrm>
        </p:grpSpPr>
        <p:sp>
          <p:nvSpPr>
            <p:cNvPr id="548"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49"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550" name="Freeform 18"/>
          <p:cNvSpPr/>
          <p:nvPr/>
        </p:nvSpPr>
        <p:spPr>
          <a:xfrm>
            <a:off x="7890120" y="1731960"/>
            <a:ext cx="9724680" cy="6642360"/>
          </a:xfrm>
          <a:custGeom>
            <a:avLst/>
            <a:gdLst/>
            <a:ahLst/>
            <a:cxnLst/>
            <a:rect l="l" t="t" r="r" b="b"/>
            <a:pathLst>
              <a:path w="9725128" h="6642549">
                <a:moveTo>
                  <a:pt x="0" y="0"/>
                </a:moveTo>
                <a:lnTo>
                  <a:pt x="9725128" y="0"/>
                </a:lnTo>
                <a:lnTo>
                  <a:pt x="9725128" y="6642549"/>
                </a:lnTo>
                <a:lnTo>
                  <a:pt x="0" y="6642549"/>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51"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MÉTODOS COMUNES DE ARREGLOS</a:t>
            </a:r>
            <a:endParaRPr lang="en-US" sz="5000" b="0" strike="noStrike" spc="-1">
              <a:latin typeface="Arial"/>
            </a:endParaRPr>
          </a:p>
        </p:txBody>
      </p:sp>
      <p:sp>
        <p:nvSpPr>
          <p:cNvPr id="552" name="TextBox 20"/>
          <p:cNvSpPr/>
          <p:nvPr/>
        </p:nvSpPr>
        <p:spPr>
          <a:xfrm>
            <a:off x="1452240" y="2149560"/>
            <a:ext cx="6749640" cy="5523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Agregar y Eliminar Elementos:</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push(): </a:t>
            </a:r>
            <a:r>
              <a:rPr lang="en-US" sz="2890" b="0" strike="noStrike" spc="-103">
                <a:solidFill>
                  <a:srgbClr val="000000"/>
                </a:solidFill>
                <a:latin typeface="Poppins"/>
                <a:ea typeface="Poppins"/>
              </a:rPr>
              <a:t>Agrega un elemento al final del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pop(): </a:t>
            </a:r>
            <a:r>
              <a:rPr lang="en-US" sz="2890" b="0" strike="noStrike" spc="-103">
                <a:solidFill>
                  <a:srgbClr val="000000"/>
                </a:solidFill>
                <a:latin typeface="Poppins"/>
                <a:ea typeface="Poppins"/>
              </a:rPr>
              <a:t>Elimina el último elemento del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unshift(): </a:t>
            </a:r>
            <a:r>
              <a:rPr lang="en-US" sz="2890" b="0" strike="noStrike" spc="-103">
                <a:solidFill>
                  <a:srgbClr val="000000"/>
                </a:solidFill>
                <a:latin typeface="Poppins"/>
                <a:ea typeface="Poppins"/>
              </a:rPr>
              <a:t>Agrega un elemento al inicio del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shift(): </a:t>
            </a:r>
            <a:r>
              <a:rPr lang="en-US" sz="2890" b="0" strike="noStrike" spc="-103">
                <a:solidFill>
                  <a:srgbClr val="000000"/>
                </a:solidFill>
                <a:latin typeface="Poppins"/>
                <a:ea typeface="Poppins"/>
              </a:rPr>
              <a:t>Elimina el primer elemento del arreglo.</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79473" cy="10287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78E0657C-1EA2-9DFD-EA9D-AE0C5AF1BD2A}"/>
              </a:ext>
            </a:extLst>
          </p:cNvPr>
          <p:cNvSpPr>
            <a:spLocks noGrp="1"/>
          </p:cNvSpPr>
          <p:nvPr>
            <p:ph type="title"/>
          </p:nvPr>
        </p:nvSpPr>
        <p:spPr>
          <a:xfrm>
            <a:off x="738555" y="908844"/>
            <a:ext cx="4627266" cy="8469312"/>
          </a:xfrm>
        </p:spPr>
        <p:txBody>
          <a:bodyPr anchor="ctr">
            <a:normAutofit/>
          </a:bodyPr>
          <a:lstStyle/>
          <a:p>
            <a:pPr algn="ctr">
              <a:lnSpc>
                <a:spcPct val="150000"/>
              </a:lnSpc>
            </a:pPr>
            <a:r>
              <a:rPr lang="es-ES" sz="5400" dirty="0">
                <a:solidFill>
                  <a:schemeClr val="bg1"/>
                </a:solidFill>
                <a:ea typeface="Calibri Light"/>
                <a:cs typeface="Calibri Light"/>
              </a:rPr>
              <a:t>JavaScript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5CE7FC0C-C468-8EF3-D745-77003935976B}"/>
              </a:ext>
            </a:extLst>
          </p:cNvPr>
          <p:cNvSpPr>
            <a:spLocks noGrp="1"/>
          </p:cNvSpPr>
          <p:nvPr>
            <p:ph idx="1"/>
          </p:nvPr>
        </p:nvSpPr>
        <p:spPr>
          <a:xfrm>
            <a:off x="7832437" y="2301230"/>
            <a:ext cx="9425216" cy="5682315"/>
          </a:xfrm>
        </p:spPr>
        <p:txBody>
          <a:bodyPr vert="horz" lIns="0" tIns="0" rIns="0" bIns="0" rtlCol="0" anchor="t">
            <a:normAutofit fontScale="92500"/>
          </a:bodyPr>
          <a:lstStyle/>
          <a:p>
            <a:pPr marL="0" indent="0" algn="ctr">
              <a:lnSpc>
                <a:spcPct val="150000"/>
              </a:lnSpc>
              <a:buNone/>
            </a:pPr>
            <a:r>
              <a:rPr lang="es-ES" dirty="0">
                <a:solidFill>
                  <a:schemeClr val="accent1"/>
                </a:solidFill>
                <a:latin typeface="Calibri Light"/>
                <a:ea typeface="+mn-lt"/>
                <a:cs typeface="+mn-lt"/>
              </a:rPr>
              <a:t>JavaScript</a:t>
            </a:r>
            <a:r>
              <a:rPr lang="es-ES" dirty="0">
                <a:latin typeface="Calibri Light"/>
                <a:ea typeface="+mn-lt"/>
                <a:cs typeface="+mn-lt"/>
              </a:rPr>
              <a:t> es un lenguaje de programación que se utiliza principalmente para aportar dinamismo a sitios y aplicaciones web. Técnicamente, JavaScript es un </a:t>
            </a:r>
            <a:r>
              <a:rPr lang="es-ES" b="1" dirty="0">
                <a:latin typeface="Calibri Light"/>
                <a:ea typeface="+mn-lt"/>
                <a:cs typeface="+mn-lt"/>
              </a:rPr>
              <a:t>lenguaje de programación interpretado</a:t>
            </a:r>
            <a:r>
              <a:rPr lang="es-ES" dirty="0">
                <a:latin typeface="Calibri Light"/>
                <a:ea typeface="+mn-lt"/>
                <a:cs typeface="+mn-lt"/>
              </a:rPr>
              <a:t> por lo que el código escrito con JavaScript se puede probar directamente en cualquier navegador sin necesidad de procesos intermedios. </a:t>
            </a:r>
            <a:endParaRPr lang="es-ES" dirty="0">
              <a:latin typeface="Calibri" panose="020F0502020204030204"/>
              <a:ea typeface="+mn-lt"/>
              <a:cs typeface="+mn-lt"/>
            </a:endParaRPr>
          </a:p>
          <a:p>
            <a:pPr marL="0" indent="0" algn="ctr">
              <a:lnSpc>
                <a:spcPct val="150000"/>
              </a:lnSpc>
              <a:buNone/>
            </a:pPr>
            <a:r>
              <a:rPr lang="es-ES" dirty="0">
                <a:latin typeface="Calibri Light"/>
                <a:ea typeface="+mn-lt"/>
                <a:cs typeface="+mn-lt"/>
              </a:rPr>
              <a:t>JavaScript funciona en complemento con los lenguajes web HTML Y CSS3, y permite modificar elementos dinámicamente..</a:t>
            </a:r>
            <a:endParaRPr lang="es-ES" dirty="0">
              <a:ea typeface="Calibri"/>
              <a:cs typeface="Calibri"/>
            </a:endParaRPr>
          </a:p>
          <a:p>
            <a:pPr algn="ctr">
              <a:lnSpc>
                <a:spcPct val="160000"/>
              </a:lnSpc>
              <a:buFont typeface="Calibri"/>
              <a:buChar char=" "/>
            </a:pPr>
            <a:endParaRPr lang="es-ES" dirty="0">
              <a:solidFill>
                <a:srgbClr val="404040"/>
              </a:solidFill>
              <a:latin typeface="Calibri Light"/>
              <a:ea typeface="Calibri" panose="020F0502020204030204"/>
              <a:cs typeface="Calibri" panose="020F0502020204030204"/>
            </a:endParaRPr>
          </a:p>
          <a:p>
            <a:pPr>
              <a:lnSpc>
                <a:spcPct val="160000"/>
              </a:lnSpc>
              <a:buFont typeface="Calibri"/>
              <a:buChar char=" "/>
            </a:pPr>
            <a:endParaRPr lang="es-ES" dirty="0">
              <a:solidFill>
                <a:srgbClr val="404040"/>
              </a:solidFill>
              <a:latin typeface="Calibri" panose="020F0502020204030204"/>
              <a:ea typeface="Calibri" panose="020F0502020204030204"/>
              <a:cs typeface="Calibri" panose="020F0502020204030204"/>
            </a:endParaRPr>
          </a:p>
          <a:p>
            <a:pPr marL="0" indent="0">
              <a:lnSpc>
                <a:spcPct val="150000"/>
              </a:lnSpc>
              <a:buNone/>
            </a:pPr>
            <a:endParaRPr lang="es-ES" dirty="0">
              <a:solidFill>
                <a:srgbClr val="404040"/>
              </a:solidFill>
              <a:latin typeface="Calibri Light"/>
              <a:ea typeface="Calibri Light"/>
              <a:cs typeface="Calibri Light"/>
            </a:endParaRPr>
          </a:p>
          <a:p>
            <a:pPr algn="ctr">
              <a:lnSpc>
                <a:spcPct val="150000"/>
              </a:lnSpc>
              <a:buNone/>
            </a:pPr>
            <a:endParaRPr lang="es-ES" dirty="0">
              <a:solidFill>
                <a:srgbClr val="404040"/>
              </a:solidFill>
              <a:latin typeface="Calibri"/>
              <a:ea typeface="Calibri"/>
              <a:cs typeface="Calibri"/>
            </a:endParaRPr>
          </a:p>
        </p:txBody>
      </p:sp>
      <p:sp>
        <p:nvSpPr>
          <p:cNvPr id="4" name="Marcador de número de diapositiva 3">
            <a:extLst>
              <a:ext uri="{FF2B5EF4-FFF2-40B4-BE49-F238E27FC236}">
                <a16:creationId xmlns:a16="http://schemas.microsoft.com/office/drawing/2014/main" id="{598AD5D8-5A64-6100-096A-FEA067E0AC38}"/>
              </a:ext>
            </a:extLst>
          </p:cNvPr>
          <p:cNvSpPr>
            <a:spLocks noGrp="1"/>
          </p:cNvSpPr>
          <p:nvPr>
            <p:ph type="sldNum" sz="quarter" idx="12"/>
          </p:nvPr>
        </p:nvSpPr>
        <p:spPr>
          <a:xfrm>
            <a:off x="15184583" y="9689678"/>
            <a:ext cx="1634142" cy="547688"/>
          </a:xfrm>
        </p:spPr>
        <p:txBody>
          <a:bodyPr>
            <a:normAutofit/>
          </a:bodyPr>
          <a:lstStyle/>
          <a:p>
            <a:pPr defTabSz="1371600">
              <a:spcAft>
                <a:spcPts val="900"/>
              </a:spcAft>
            </a:pPr>
            <a:fld id="{017DE1FC-E54A-4B87-A814-263D1E8654B2}" type="slidenum">
              <a:rPr lang="en-US">
                <a:solidFill>
                  <a:srgbClr val="344068"/>
                </a:solidFill>
                <a:latin typeface="Calibri" panose="020F0502020204030204"/>
              </a:rPr>
              <a:pPr defTabSz="1371600">
                <a:spcAft>
                  <a:spcPts val="900"/>
                </a:spcAft>
              </a:pPr>
              <a:t>3</a:t>
            </a:fld>
            <a:endParaRPr lang="es-ES">
              <a:solidFill>
                <a:srgbClr val="344068"/>
              </a:solidFill>
              <a:latin typeface="Calibri" panose="020F0502020204030204"/>
            </a:endParaRPr>
          </a:p>
        </p:txBody>
      </p:sp>
    </p:spTree>
    <p:extLst>
      <p:ext uri="{BB962C8B-B14F-4D97-AF65-F5344CB8AC3E}">
        <p14:creationId xmlns:p14="http://schemas.microsoft.com/office/powerpoint/2010/main" val="196912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554" name="Group 3"/>
          <p:cNvGrpSpPr/>
          <p:nvPr/>
        </p:nvGrpSpPr>
        <p:grpSpPr>
          <a:xfrm>
            <a:off x="15561360" y="9179280"/>
            <a:ext cx="3313800" cy="1107720"/>
            <a:chOff x="15561360" y="9179280"/>
            <a:chExt cx="3313800" cy="1107720"/>
          </a:xfrm>
        </p:grpSpPr>
        <p:sp>
          <p:nvSpPr>
            <p:cNvPr id="555"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56"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57" name="Group 6"/>
          <p:cNvGrpSpPr/>
          <p:nvPr/>
        </p:nvGrpSpPr>
        <p:grpSpPr>
          <a:xfrm>
            <a:off x="14096520" y="9732960"/>
            <a:ext cx="2135160" cy="553680"/>
            <a:chOff x="14096520" y="9732960"/>
            <a:chExt cx="2135160" cy="553680"/>
          </a:xfrm>
        </p:grpSpPr>
        <p:sp>
          <p:nvSpPr>
            <p:cNvPr id="558"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59"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60" name="Group 9"/>
          <p:cNvGrpSpPr/>
          <p:nvPr/>
        </p:nvGrpSpPr>
        <p:grpSpPr>
          <a:xfrm>
            <a:off x="16044120" y="457920"/>
            <a:ext cx="2180160" cy="728640"/>
            <a:chOff x="16044120" y="457920"/>
            <a:chExt cx="2180160" cy="728640"/>
          </a:xfrm>
        </p:grpSpPr>
        <p:sp>
          <p:nvSpPr>
            <p:cNvPr id="561"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562"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63" name="Group 12"/>
          <p:cNvGrpSpPr/>
          <p:nvPr/>
        </p:nvGrpSpPr>
        <p:grpSpPr>
          <a:xfrm>
            <a:off x="17134200" y="-299520"/>
            <a:ext cx="3432960" cy="1147320"/>
            <a:chOff x="17134200" y="-299520"/>
            <a:chExt cx="3432960" cy="1147320"/>
          </a:xfrm>
        </p:grpSpPr>
        <p:sp>
          <p:nvSpPr>
            <p:cNvPr id="564"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565"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66" name="Group 15"/>
          <p:cNvGrpSpPr/>
          <p:nvPr/>
        </p:nvGrpSpPr>
        <p:grpSpPr>
          <a:xfrm>
            <a:off x="277560" y="291600"/>
            <a:ext cx="1174320" cy="1543320"/>
            <a:chOff x="277560" y="291600"/>
            <a:chExt cx="1174320" cy="1543320"/>
          </a:xfrm>
        </p:grpSpPr>
        <p:sp>
          <p:nvSpPr>
            <p:cNvPr id="567"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68"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569" name="Freeform 18"/>
          <p:cNvSpPr/>
          <p:nvPr/>
        </p:nvSpPr>
        <p:spPr>
          <a:xfrm>
            <a:off x="7601040" y="1275840"/>
            <a:ext cx="10899360" cy="7734960"/>
          </a:xfrm>
          <a:custGeom>
            <a:avLst/>
            <a:gdLst/>
            <a:ahLst/>
            <a:cxnLst/>
            <a:rect l="l" t="t" r="r" b="b"/>
            <a:pathLst>
              <a:path w="10899825" h="7735360">
                <a:moveTo>
                  <a:pt x="0" y="0"/>
                </a:moveTo>
                <a:lnTo>
                  <a:pt x="10899825" y="0"/>
                </a:lnTo>
                <a:lnTo>
                  <a:pt x="10899825" y="7735360"/>
                </a:lnTo>
                <a:lnTo>
                  <a:pt x="0" y="773536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70"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MÉTODOS COMUNES DE ARREGLOS</a:t>
            </a:r>
            <a:endParaRPr lang="en-US" sz="5000" b="0" strike="noStrike" spc="-1">
              <a:latin typeface="Arial"/>
            </a:endParaRPr>
          </a:p>
        </p:txBody>
      </p:sp>
      <p:sp>
        <p:nvSpPr>
          <p:cNvPr id="571" name="TextBox 20"/>
          <p:cNvSpPr/>
          <p:nvPr/>
        </p:nvSpPr>
        <p:spPr>
          <a:xfrm>
            <a:off x="1452240" y="2149560"/>
            <a:ext cx="6500880" cy="65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Otros métodos: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length:</a:t>
            </a:r>
            <a:r>
              <a:rPr lang="en-US" sz="2890" b="0" strike="noStrike" spc="-103">
                <a:solidFill>
                  <a:srgbClr val="000000"/>
                </a:solidFill>
                <a:latin typeface="Poppins"/>
                <a:ea typeface="Poppins"/>
              </a:rPr>
              <a:t> Devuelve el número de elementos en un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splice(): </a:t>
            </a:r>
            <a:r>
              <a:rPr lang="en-US" sz="2890" b="0" strike="noStrike" spc="-103">
                <a:solidFill>
                  <a:srgbClr val="000000"/>
                </a:solidFill>
                <a:latin typeface="Poppins"/>
                <a:ea typeface="Poppins"/>
              </a:rPr>
              <a:t>Permite agregar o eliminar elementos en una posición específica.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slice():</a:t>
            </a:r>
            <a:r>
              <a:rPr lang="en-US" sz="2890" b="0" strike="noStrike" spc="-103">
                <a:solidFill>
                  <a:srgbClr val="000000"/>
                </a:solidFill>
                <a:latin typeface="Poppins"/>
                <a:ea typeface="Poppins"/>
              </a:rPr>
              <a:t> Devuelve una copia de una parte del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indexOf(): </a:t>
            </a:r>
            <a:r>
              <a:rPr lang="en-US" sz="2890" b="0" strike="noStrike" spc="-103">
                <a:solidFill>
                  <a:srgbClr val="000000"/>
                </a:solidFill>
                <a:latin typeface="Poppins"/>
                <a:ea typeface="Poppins"/>
              </a:rPr>
              <a:t>Encuentra el índice de un elemento en el arreglo.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forEach(): </a:t>
            </a:r>
            <a:r>
              <a:rPr lang="en-US" sz="2890" b="0" strike="noStrike" spc="-103">
                <a:solidFill>
                  <a:srgbClr val="000000"/>
                </a:solidFill>
                <a:latin typeface="Poppins"/>
                <a:ea typeface="Poppins"/>
              </a:rPr>
              <a:t>Ejecuta una función para cada elemento del arreglo.</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573" name="Group 3"/>
          <p:cNvGrpSpPr/>
          <p:nvPr/>
        </p:nvGrpSpPr>
        <p:grpSpPr>
          <a:xfrm>
            <a:off x="15561360" y="9179280"/>
            <a:ext cx="3313800" cy="1107720"/>
            <a:chOff x="15561360" y="9179280"/>
            <a:chExt cx="3313800" cy="1107720"/>
          </a:xfrm>
        </p:grpSpPr>
        <p:sp>
          <p:nvSpPr>
            <p:cNvPr id="574"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75"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76" name="Group 6"/>
          <p:cNvGrpSpPr/>
          <p:nvPr/>
        </p:nvGrpSpPr>
        <p:grpSpPr>
          <a:xfrm>
            <a:off x="14096520" y="9732960"/>
            <a:ext cx="2135160" cy="553680"/>
            <a:chOff x="14096520" y="9732960"/>
            <a:chExt cx="2135160" cy="553680"/>
          </a:xfrm>
        </p:grpSpPr>
        <p:sp>
          <p:nvSpPr>
            <p:cNvPr id="577"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78"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79" name="Group 9"/>
          <p:cNvGrpSpPr/>
          <p:nvPr/>
        </p:nvGrpSpPr>
        <p:grpSpPr>
          <a:xfrm>
            <a:off x="16044120" y="457920"/>
            <a:ext cx="2180160" cy="728640"/>
            <a:chOff x="16044120" y="457920"/>
            <a:chExt cx="2180160" cy="728640"/>
          </a:xfrm>
        </p:grpSpPr>
        <p:sp>
          <p:nvSpPr>
            <p:cNvPr id="580"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581"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82" name="Group 12"/>
          <p:cNvGrpSpPr/>
          <p:nvPr/>
        </p:nvGrpSpPr>
        <p:grpSpPr>
          <a:xfrm>
            <a:off x="17134200" y="-299520"/>
            <a:ext cx="3432960" cy="1147320"/>
            <a:chOff x="17134200" y="-299520"/>
            <a:chExt cx="3432960" cy="1147320"/>
          </a:xfrm>
        </p:grpSpPr>
        <p:sp>
          <p:nvSpPr>
            <p:cNvPr id="583"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584"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85" name="Group 15"/>
          <p:cNvGrpSpPr/>
          <p:nvPr/>
        </p:nvGrpSpPr>
        <p:grpSpPr>
          <a:xfrm>
            <a:off x="277560" y="291600"/>
            <a:ext cx="1174320" cy="1543320"/>
            <a:chOff x="277560" y="291600"/>
            <a:chExt cx="1174320" cy="1543320"/>
          </a:xfrm>
        </p:grpSpPr>
        <p:sp>
          <p:nvSpPr>
            <p:cNvPr id="586"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87"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588" name="Freeform 18"/>
          <p:cNvSpPr/>
          <p:nvPr/>
        </p:nvSpPr>
        <p:spPr>
          <a:xfrm>
            <a:off x="7534080" y="1258200"/>
            <a:ext cx="10690200" cy="7301520"/>
          </a:xfrm>
          <a:custGeom>
            <a:avLst/>
            <a:gdLst/>
            <a:ahLst/>
            <a:cxnLst/>
            <a:rect l="l" t="t" r="r" b="b"/>
            <a:pathLst>
              <a:path w="10690424" h="7301874">
                <a:moveTo>
                  <a:pt x="0" y="0"/>
                </a:moveTo>
                <a:lnTo>
                  <a:pt x="10690424" y="0"/>
                </a:lnTo>
                <a:lnTo>
                  <a:pt x="10690424" y="7301875"/>
                </a:lnTo>
                <a:lnTo>
                  <a:pt x="0" y="7301875"/>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89"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RECORRER ARREGLOS</a:t>
            </a:r>
            <a:endParaRPr lang="en-US" sz="5000" b="0" strike="noStrike" spc="-1">
              <a:latin typeface="Arial"/>
            </a:endParaRPr>
          </a:p>
        </p:txBody>
      </p:sp>
      <p:sp>
        <p:nvSpPr>
          <p:cNvPr id="590" name="TextBox 20"/>
          <p:cNvSpPr/>
          <p:nvPr/>
        </p:nvSpPr>
        <p:spPr>
          <a:xfrm>
            <a:off x="1452240" y="2149560"/>
            <a:ext cx="6749640" cy="5523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map():</a:t>
            </a:r>
            <a:r>
              <a:rPr lang="en-US" sz="2890" b="0" strike="noStrike" spc="-103">
                <a:solidFill>
                  <a:srgbClr val="000000"/>
                </a:solidFill>
                <a:latin typeface="Poppins"/>
                <a:ea typeface="Poppins"/>
              </a:rPr>
              <a:t> Crea un nuevo arreglo aplicando una función a cada elemento del arreglo original.</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filter(): </a:t>
            </a:r>
            <a:r>
              <a:rPr lang="en-US" sz="2890" b="0" strike="noStrike" spc="-103">
                <a:solidFill>
                  <a:srgbClr val="000000"/>
                </a:solidFill>
                <a:latin typeface="Poppins"/>
                <a:ea typeface="Poppins"/>
              </a:rPr>
              <a:t>Crea un nuevo arreglo con todos los elementos que cumplan una condición específica.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reduce(): </a:t>
            </a:r>
            <a:r>
              <a:rPr lang="en-US" sz="2890" b="0" strike="noStrike" spc="-103">
                <a:solidFill>
                  <a:srgbClr val="000000"/>
                </a:solidFill>
                <a:latin typeface="Poppins"/>
                <a:ea typeface="Poppins"/>
              </a:rPr>
              <a:t>Aplica una función a un acumulador y cada valor del arreglo para reducirlo a un solo valor.</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592" name="Group 3"/>
          <p:cNvGrpSpPr/>
          <p:nvPr/>
        </p:nvGrpSpPr>
        <p:grpSpPr>
          <a:xfrm>
            <a:off x="15561360" y="9179280"/>
            <a:ext cx="3313800" cy="1107720"/>
            <a:chOff x="15561360" y="9179280"/>
            <a:chExt cx="3313800" cy="1107720"/>
          </a:xfrm>
        </p:grpSpPr>
        <p:sp>
          <p:nvSpPr>
            <p:cNvPr id="593"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94"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95" name="Group 6"/>
          <p:cNvGrpSpPr/>
          <p:nvPr/>
        </p:nvGrpSpPr>
        <p:grpSpPr>
          <a:xfrm>
            <a:off x="14096520" y="9732960"/>
            <a:ext cx="2135160" cy="553680"/>
            <a:chOff x="14096520" y="9732960"/>
            <a:chExt cx="2135160" cy="553680"/>
          </a:xfrm>
        </p:grpSpPr>
        <p:sp>
          <p:nvSpPr>
            <p:cNvPr id="596"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597"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598" name="Group 9"/>
          <p:cNvGrpSpPr/>
          <p:nvPr/>
        </p:nvGrpSpPr>
        <p:grpSpPr>
          <a:xfrm>
            <a:off x="16044120" y="457920"/>
            <a:ext cx="2180160" cy="728640"/>
            <a:chOff x="16044120" y="457920"/>
            <a:chExt cx="2180160" cy="728640"/>
          </a:xfrm>
        </p:grpSpPr>
        <p:sp>
          <p:nvSpPr>
            <p:cNvPr id="599"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00"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01" name="Group 12"/>
          <p:cNvGrpSpPr/>
          <p:nvPr/>
        </p:nvGrpSpPr>
        <p:grpSpPr>
          <a:xfrm>
            <a:off x="17134200" y="-299520"/>
            <a:ext cx="3432960" cy="1147320"/>
            <a:chOff x="17134200" y="-299520"/>
            <a:chExt cx="3432960" cy="1147320"/>
          </a:xfrm>
        </p:grpSpPr>
        <p:sp>
          <p:nvSpPr>
            <p:cNvPr id="602"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03"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04" name="Group 15"/>
          <p:cNvGrpSpPr/>
          <p:nvPr/>
        </p:nvGrpSpPr>
        <p:grpSpPr>
          <a:xfrm>
            <a:off x="277560" y="291600"/>
            <a:ext cx="1174320" cy="1543320"/>
            <a:chOff x="277560" y="291600"/>
            <a:chExt cx="1174320" cy="1543320"/>
          </a:xfrm>
        </p:grpSpPr>
        <p:sp>
          <p:nvSpPr>
            <p:cNvPr id="605"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06"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07"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
        <p:nvSpPr>
          <p:cNvPr id="608" name="TextBox 19"/>
          <p:cNvSpPr/>
          <p:nvPr/>
        </p:nvSpPr>
        <p:spPr>
          <a:xfrm>
            <a:off x="1582920" y="2958480"/>
            <a:ext cx="1137492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Un objeto es una colección de propiedades, donde cada propiedad es una asociación entre una </a:t>
            </a:r>
            <a:r>
              <a:rPr lang="en-US" sz="2890" b="0" strike="noStrike" spc="-103">
                <a:solidFill>
                  <a:srgbClr val="004AAD"/>
                </a:solidFill>
                <a:latin typeface="Poppins Bold"/>
                <a:ea typeface="Poppins Bold"/>
              </a:rPr>
              <a:t>clave y un valor.</a:t>
            </a:r>
            <a:r>
              <a:rPr lang="en-US" sz="2890" b="0" strike="noStrike" spc="-103">
                <a:solidFill>
                  <a:srgbClr val="000000"/>
                </a:solidFill>
                <a:latin typeface="Poppins"/>
                <a:ea typeface="Poppins"/>
              </a:rPr>
              <a:t> Los valores de las propiedades pueden ser de cualquier tipo, incluyendo otros objetos, arreglos o funciones.</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Los objetos se pueden crear utilizando la sintaxis de llaves {} o el constructor Object.</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610" name="Group 3"/>
          <p:cNvGrpSpPr/>
          <p:nvPr/>
        </p:nvGrpSpPr>
        <p:grpSpPr>
          <a:xfrm>
            <a:off x="15561360" y="9179280"/>
            <a:ext cx="3313800" cy="1107720"/>
            <a:chOff x="15561360" y="9179280"/>
            <a:chExt cx="3313800" cy="1107720"/>
          </a:xfrm>
        </p:grpSpPr>
        <p:sp>
          <p:nvSpPr>
            <p:cNvPr id="61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1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13" name="Group 6"/>
          <p:cNvGrpSpPr/>
          <p:nvPr/>
        </p:nvGrpSpPr>
        <p:grpSpPr>
          <a:xfrm>
            <a:off x="14096520" y="9732960"/>
            <a:ext cx="2135160" cy="553680"/>
            <a:chOff x="14096520" y="9732960"/>
            <a:chExt cx="2135160" cy="553680"/>
          </a:xfrm>
        </p:grpSpPr>
        <p:sp>
          <p:nvSpPr>
            <p:cNvPr id="61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1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16" name="Group 9"/>
          <p:cNvGrpSpPr/>
          <p:nvPr/>
        </p:nvGrpSpPr>
        <p:grpSpPr>
          <a:xfrm>
            <a:off x="16044120" y="457920"/>
            <a:ext cx="2180160" cy="728640"/>
            <a:chOff x="16044120" y="457920"/>
            <a:chExt cx="2180160" cy="728640"/>
          </a:xfrm>
        </p:grpSpPr>
        <p:sp>
          <p:nvSpPr>
            <p:cNvPr id="61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1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19" name="Group 12"/>
          <p:cNvGrpSpPr/>
          <p:nvPr/>
        </p:nvGrpSpPr>
        <p:grpSpPr>
          <a:xfrm>
            <a:off x="17134200" y="-299520"/>
            <a:ext cx="3432960" cy="1147320"/>
            <a:chOff x="17134200" y="-299520"/>
            <a:chExt cx="3432960" cy="1147320"/>
          </a:xfrm>
        </p:grpSpPr>
        <p:sp>
          <p:nvSpPr>
            <p:cNvPr id="62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2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22" name="Group 15"/>
          <p:cNvGrpSpPr/>
          <p:nvPr/>
        </p:nvGrpSpPr>
        <p:grpSpPr>
          <a:xfrm>
            <a:off x="277560" y="291600"/>
            <a:ext cx="1174320" cy="1543320"/>
            <a:chOff x="277560" y="291600"/>
            <a:chExt cx="1174320" cy="1543320"/>
          </a:xfrm>
        </p:grpSpPr>
        <p:sp>
          <p:nvSpPr>
            <p:cNvPr id="62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2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25"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
        <p:nvSpPr>
          <p:cNvPr id="626" name="TextBox 19"/>
          <p:cNvSpPr/>
          <p:nvPr/>
        </p:nvSpPr>
        <p:spPr>
          <a:xfrm>
            <a:off x="1452240" y="2149560"/>
            <a:ext cx="11374920" cy="7030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Propiedades y Métodos:</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Acceso a Propiedades:</a:t>
            </a:r>
            <a:r>
              <a:rPr lang="en-US" sz="2890" b="0" strike="noStrike" spc="-103">
                <a:solidFill>
                  <a:srgbClr val="000000"/>
                </a:solidFill>
                <a:latin typeface="Poppins"/>
                <a:ea typeface="Poppins"/>
              </a:rPr>
              <a:t> Las propiedades de un objeto se pueden acceder usando notación de punto (.) o notación de corchetes ([]).</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Añadir y Modificar Propiedades: </a:t>
            </a:r>
            <a:r>
              <a:rPr lang="en-US" sz="2890" b="0" strike="noStrike" spc="-103">
                <a:solidFill>
                  <a:srgbClr val="000000"/>
                </a:solidFill>
                <a:latin typeface="Poppins"/>
                <a:ea typeface="Poppins"/>
              </a:rPr>
              <a:t>Se pueden añadir nuevas propiedades o modificar las existentes simplemente asignando un valor a una clave.</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Métodos de Objetos:</a:t>
            </a:r>
            <a:r>
              <a:rPr lang="en-US" sz="2890" b="0" strike="noStrike" spc="-103">
                <a:solidFill>
                  <a:srgbClr val="000000"/>
                </a:solidFill>
                <a:latin typeface="Poppins"/>
                <a:ea typeface="Poppins"/>
              </a:rPr>
              <a:t> Los métodos son funciones que están asociadas a un objeto como una propiedad. Se invocan usando notación de punto.</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628" name="Group 3"/>
          <p:cNvGrpSpPr/>
          <p:nvPr/>
        </p:nvGrpSpPr>
        <p:grpSpPr>
          <a:xfrm>
            <a:off x="15561360" y="9179280"/>
            <a:ext cx="3313800" cy="1107720"/>
            <a:chOff x="15561360" y="9179280"/>
            <a:chExt cx="3313800" cy="1107720"/>
          </a:xfrm>
        </p:grpSpPr>
        <p:sp>
          <p:nvSpPr>
            <p:cNvPr id="629"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30"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31" name="Group 6"/>
          <p:cNvGrpSpPr/>
          <p:nvPr/>
        </p:nvGrpSpPr>
        <p:grpSpPr>
          <a:xfrm>
            <a:off x="14096520" y="9732960"/>
            <a:ext cx="2135160" cy="553680"/>
            <a:chOff x="14096520" y="9732960"/>
            <a:chExt cx="2135160" cy="553680"/>
          </a:xfrm>
        </p:grpSpPr>
        <p:sp>
          <p:nvSpPr>
            <p:cNvPr id="632"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33"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34" name="Group 9"/>
          <p:cNvGrpSpPr/>
          <p:nvPr/>
        </p:nvGrpSpPr>
        <p:grpSpPr>
          <a:xfrm>
            <a:off x="16044120" y="457920"/>
            <a:ext cx="2180160" cy="728640"/>
            <a:chOff x="16044120" y="457920"/>
            <a:chExt cx="2180160" cy="728640"/>
          </a:xfrm>
        </p:grpSpPr>
        <p:sp>
          <p:nvSpPr>
            <p:cNvPr id="635"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36"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37" name="Group 12"/>
          <p:cNvGrpSpPr/>
          <p:nvPr/>
        </p:nvGrpSpPr>
        <p:grpSpPr>
          <a:xfrm>
            <a:off x="17134200" y="-299520"/>
            <a:ext cx="3432960" cy="1147320"/>
            <a:chOff x="17134200" y="-299520"/>
            <a:chExt cx="3432960" cy="1147320"/>
          </a:xfrm>
        </p:grpSpPr>
        <p:sp>
          <p:nvSpPr>
            <p:cNvPr id="638"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39"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40" name="Group 15"/>
          <p:cNvGrpSpPr/>
          <p:nvPr/>
        </p:nvGrpSpPr>
        <p:grpSpPr>
          <a:xfrm>
            <a:off x="277560" y="291600"/>
            <a:ext cx="1174320" cy="1543320"/>
            <a:chOff x="277560" y="291600"/>
            <a:chExt cx="1174320" cy="1543320"/>
          </a:xfrm>
        </p:grpSpPr>
        <p:sp>
          <p:nvSpPr>
            <p:cNvPr id="641"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42"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43" name="Freeform 18"/>
          <p:cNvSpPr/>
          <p:nvPr/>
        </p:nvSpPr>
        <p:spPr>
          <a:xfrm>
            <a:off x="2521800" y="1307520"/>
            <a:ext cx="13244400" cy="7671600"/>
          </a:xfrm>
          <a:custGeom>
            <a:avLst/>
            <a:gdLst/>
            <a:ahLst/>
            <a:cxnLst/>
            <a:rect l="l" t="t" r="r" b="b"/>
            <a:pathLst>
              <a:path w="13244714" h="7671903">
                <a:moveTo>
                  <a:pt x="0" y="0"/>
                </a:moveTo>
                <a:lnTo>
                  <a:pt x="13244714" y="0"/>
                </a:lnTo>
                <a:lnTo>
                  <a:pt x="13244714" y="7671902"/>
                </a:lnTo>
                <a:lnTo>
                  <a:pt x="0" y="767190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44"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646" name="Group 3"/>
          <p:cNvGrpSpPr/>
          <p:nvPr/>
        </p:nvGrpSpPr>
        <p:grpSpPr>
          <a:xfrm>
            <a:off x="15561360" y="9179280"/>
            <a:ext cx="3313800" cy="1107720"/>
            <a:chOff x="15561360" y="9179280"/>
            <a:chExt cx="3313800" cy="1107720"/>
          </a:xfrm>
        </p:grpSpPr>
        <p:sp>
          <p:nvSpPr>
            <p:cNvPr id="647"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48"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49" name="Group 6"/>
          <p:cNvGrpSpPr/>
          <p:nvPr/>
        </p:nvGrpSpPr>
        <p:grpSpPr>
          <a:xfrm>
            <a:off x="14096520" y="9732960"/>
            <a:ext cx="2135160" cy="553680"/>
            <a:chOff x="14096520" y="9732960"/>
            <a:chExt cx="2135160" cy="553680"/>
          </a:xfrm>
        </p:grpSpPr>
        <p:sp>
          <p:nvSpPr>
            <p:cNvPr id="650"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51"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52" name="Group 9"/>
          <p:cNvGrpSpPr/>
          <p:nvPr/>
        </p:nvGrpSpPr>
        <p:grpSpPr>
          <a:xfrm>
            <a:off x="16044120" y="457920"/>
            <a:ext cx="2180160" cy="728640"/>
            <a:chOff x="16044120" y="457920"/>
            <a:chExt cx="2180160" cy="728640"/>
          </a:xfrm>
        </p:grpSpPr>
        <p:sp>
          <p:nvSpPr>
            <p:cNvPr id="653"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54"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55" name="Group 12"/>
          <p:cNvGrpSpPr/>
          <p:nvPr/>
        </p:nvGrpSpPr>
        <p:grpSpPr>
          <a:xfrm>
            <a:off x="17134200" y="-299520"/>
            <a:ext cx="3432960" cy="1147320"/>
            <a:chOff x="17134200" y="-299520"/>
            <a:chExt cx="3432960" cy="1147320"/>
          </a:xfrm>
        </p:grpSpPr>
        <p:sp>
          <p:nvSpPr>
            <p:cNvPr id="656"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57"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58" name="Group 15"/>
          <p:cNvGrpSpPr/>
          <p:nvPr/>
        </p:nvGrpSpPr>
        <p:grpSpPr>
          <a:xfrm>
            <a:off x="277560" y="291600"/>
            <a:ext cx="1174320" cy="1543320"/>
            <a:chOff x="277560" y="291600"/>
            <a:chExt cx="1174320" cy="1543320"/>
          </a:xfrm>
        </p:grpSpPr>
        <p:sp>
          <p:nvSpPr>
            <p:cNvPr id="659"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60"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61" name="Freeform 18"/>
          <p:cNvSpPr/>
          <p:nvPr/>
        </p:nvSpPr>
        <p:spPr>
          <a:xfrm>
            <a:off x="2088360" y="1976760"/>
            <a:ext cx="14110920" cy="6332760"/>
          </a:xfrm>
          <a:custGeom>
            <a:avLst/>
            <a:gdLst/>
            <a:ahLst/>
            <a:cxnLst/>
            <a:rect l="l" t="t" r="r" b="b"/>
            <a:pathLst>
              <a:path w="14111283" h="6333255">
                <a:moveTo>
                  <a:pt x="0" y="0"/>
                </a:moveTo>
                <a:lnTo>
                  <a:pt x="14111284" y="0"/>
                </a:lnTo>
                <a:lnTo>
                  <a:pt x="14111284" y="6333254"/>
                </a:lnTo>
                <a:lnTo>
                  <a:pt x="0" y="633325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62"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664" name="Group 3"/>
          <p:cNvGrpSpPr/>
          <p:nvPr/>
        </p:nvGrpSpPr>
        <p:grpSpPr>
          <a:xfrm>
            <a:off x="15561360" y="9179280"/>
            <a:ext cx="3313800" cy="1107720"/>
            <a:chOff x="15561360" y="9179280"/>
            <a:chExt cx="3313800" cy="1107720"/>
          </a:xfrm>
        </p:grpSpPr>
        <p:sp>
          <p:nvSpPr>
            <p:cNvPr id="665"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66"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67" name="Group 6"/>
          <p:cNvGrpSpPr/>
          <p:nvPr/>
        </p:nvGrpSpPr>
        <p:grpSpPr>
          <a:xfrm>
            <a:off x="14096520" y="9732960"/>
            <a:ext cx="2135160" cy="553680"/>
            <a:chOff x="14096520" y="9732960"/>
            <a:chExt cx="2135160" cy="553680"/>
          </a:xfrm>
        </p:grpSpPr>
        <p:sp>
          <p:nvSpPr>
            <p:cNvPr id="668"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69"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70" name="Group 9"/>
          <p:cNvGrpSpPr/>
          <p:nvPr/>
        </p:nvGrpSpPr>
        <p:grpSpPr>
          <a:xfrm>
            <a:off x="16044120" y="457920"/>
            <a:ext cx="2180160" cy="728640"/>
            <a:chOff x="16044120" y="457920"/>
            <a:chExt cx="2180160" cy="728640"/>
          </a:xfrm>
        </p:grpSpPr>
        <p:sp>
          <p:nvSpPr>
            <p:cNvPr id="671"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72"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73" name="Group 12"/>
          <p:cNvGrpSpPr/>
          <p:nvPr/>
        </p:nvGrpSpPr>
        <p:grpSpPr>
          <a:xfrm>
            <a:off x="17134200" y="-299520"/>
            <a:ext cx="3432960" cy="1147320"/>
            <a:chOff x="17134200" y="-299520"/>
            <a:chExt cx="3432960" cy="1147320"/>
          </a:xfrm>
        </p:grpSpPr>
        <p:sp>
          <p:nvSpPr>
            <p:cNvPr id="674"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75"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76" name="Group 15"/>
          <p:cNvGrpSpPr/>
          <p:nvPr/>
        </p:nvGrpSpPr>
        <p:grpSpPr>
          <a:xfrm>
            <a:off x="277560" y="291600"/>
            <a:ext cx="1174320" cy="1543320"/>
            <a:chOff x="277560" y="291600"/>
            <a:chExt cx="1174320" cy="1543320"/>
          </a:xfrm>
        </p:grpSpPr>
        <p:sp>
          <p:nvSpPr>
            <p:cNvPr id="677"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78"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79" name="Freeform 18"/>
          <p:cNvSpPr/>
          <p:nvPr/>
        </p:nvSpPr>
        <p:spPr>
          <a:xfrm>
            <a:off x="1278720" y="1613520"/>
            <a:ext cx="15729840" cy="7059600"/>
          </a:xfrm>
          <a:custGeom>
            <a:avLst/>
            <a:gdLst/>
            <a:ahLst/>
            <a:cxnLst/>
            <a:rect l="l" t="t" r="r" b="b"/>
            <a:pathLst>
              <a:path w="15730321" h="7059891">
                <a:moveTo>
                  <a:pt x="0" y="0"/>
                </a:moveTo>
                <a:lnTo>
                  <a:pt x="15730320" y="0"/>
                </a:lnTo>
                <a:lnTo>
                  <a:pt x="15730320" y="7059892"/>
                </a:lnTo>
                <a:lnTo>
                  <a:pt x="0" y="705989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80"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682" name="Group 3"/>
          <p:cNvGrpSpPr/>
          <p:nvPr/>
        </p:nvGrpSpPr>
        <p:grpSpPr>
          <a:xfrm>
            <a:off x="15561360" y="9179280"/>
            <a:ext cx="3313800" cy="1107720"/>
            <a:chOff x="15561360" y="9179280"/>
            <a:chExt cx="3313800" cy="1107720"/>
          </a:xfrm>
        </p:grpSpPr>
        <p:sp>
          <p:nvSpPr>
            <p:cNvPr id="683"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84"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85" name="Group 6"/>
          <p:cNvGrpSpPr/>
          <p:nvPr/>
        </p:nvGrpSpPr>
        <p:grpSpPr>
          <a:xfrm>
            <a:off x="14096520" y="9732960"/>
            <a:ext cx="2135160" cy="553680"/>
            <a:chOff x="14096520" y="9732960"/>
            <a:chExt cx="2135160" cy="553680"/>
          </a:xfrm>
        </p:grpSpPr>
        <p:sp>
          <p:nvSpPr>
            <p:cNvPr id="686"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87"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88" name="Group 9"/>
          <p:cNvGrpSpPr/>
          <p:nvPr/>
        </p:nvGrpSpPr>
        <p:grpSpPr>
          <a:xfrm>
            <a:off x="16044120" y="457920"/>
            <a:ext cx="2180160" cy="728640"/>
            <a:chOff x="16044120" y="457920"/>
            <a:chExt cx="2180160" cy="728640"/>
          </a:xfrm>
        </p:grpSpPr>
        <p:sp>
          <p:nvSpPr>
            <p:cNvPr id="689"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690"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91" name="Group 12"/>
          <p:cNvGrpSpPr/>
          <p:nvPr/>
        </p:nvGrpSpPr>
        <p:grpSpPr>
          <a:xfrm>
            <a:off x="17134200" y="-299520"/>
            <a:ext cx="3432960" cy="1147320"/>
            <a:chOff x="17134200" y="-299520"/>
            <a:chExt cx="3432960" cy="1147320"/>
          </a:xfrm>
        </p:grpSpPr>
        <p:sp>
          <p:nvSpPr>
            <p:cNvPr id="692"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693"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694" name="Group 15"/>
          <p:cNvGrpSpPr/>
          <p:nvPr/>
        </p:nvGrpSpPr>
        <p:grpSpPr>
          <a:xfrm>
            <a:off x="277560" y="291600"/>
            <a:ext cx="1174320" cy="1543320"/>
            <a:chOff x="277560" y="291600"/>
            <a:chExt cx="1174320" cy="1543320"/>
          </a:xfrm>
        </p:grpSpPr>
        <p:sp>
          <p:nvSpPr>
            <p:cNvPr id="695"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696"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697" name="Freeform 18"/>
          <p:cNvSpPr/>
          <p:nvPr/>
        </p:nvSpPr>
        <p:spPr>
          <a:xfrm>
            <a:off x="5548680" y="2286720"/>
            <a:ext cx="12303000" cy="5533200"/>
          </a:xfrm>
          <a:custGeom>
            <a:avLst/>
            <a:gdLst/>
            <a:ahLst/>
            <a:cxnLst/>
            <a:rect l="l" t="t" r="r" b="b"/>
            <a:pathLst>
              <a:path w="12303458" h="5533412">
                <a:moveTo>
                  <a:pt x="0" y="0"/>
                </a:moveTo>
                <a:lnTo>
                  <a:pt x="12303459" y="0"/>
                </a:lnTo>
                <a:lnTo>
                  <a:pt x="12303459" y="5533412"/>
                </a:lnTo>
                <a:lnTo>
                  <a:pt x="0" y="553341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98"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
        <p:nvSpPr>
          <p:cNvPr id="699" name="TextBox 20"/>
          <p:cNvSpPr/>
          <p:nvPr/>
        </p:nvSpPr>
        <p:spPr>
          <a:xfrm>
            <a:off x="1452240" y="4027320"/>
            <a:ext cx="4986720" cy="200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Iterar Sobre un Objeto</a:t>
            </a:r>
            <a:endParaRPr lang="en-US" sz="2890" b="0" strike="noStrike" spc="-1">
              <a:latin typeface="Arial"/>
            </a:endParaRPr>
          </a:p>
          <a:p>
            <a:pPr>
              <a:lnSpc>
                <a:spcPts val="3954"/>
              </a:lnSpc>
              <a:buNone/>
            </a:pPr>
            <a:r>
              <a:rPr lang="en-US" sz="2890" b="0" strike="noStrike" spc="-103">
                <a:solidFill>
                  <a:srgbClr val="000000"/>
                </a:solidFill>
                <a:latin typeface="Poppins"/>
                <a:ea typeface="Poppins"/>
              </a:rPr>
              <a:t>Se pueden recorrer las propiedades de un objeto utilizando el bucle </a:t>
            </a:r>
            <a:r>
              <a:rPr lang="en-US" sz="2890" b="0" strike="noStrike" spc="-103">
                <a:solidFill>
                  <a:srgbClr val="004AAD"/>
                </a:solidFill>
                <a:latin typeface="Poppins Bold"/>
                <a:ea typeface="Poppins Bold"/>
              </a:rPr>
              <a:t>for...in</a:t>
            </a:r>
            <a:r>
              <a:rPr lang="en-US" sz="2890" b="0" strike="noStrike" spc="-103">
                <a:solidFill>
                  <a:srgbClr val="000000"/>
                </a:solidFill>
                <a:latin typeface="Poppins"/>
                <a:ea typeface="Poppins"/>
              </a:rPr>
              <a:t>.</a:t>
            </a:r>
            <a:endParaRPr lang="en-US" sz="289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01" name="Group 3"/>
          <p:cNvGrpSpPr/>
          <p:nvPr/>
        </p:nvGrpSpPr>
        <p:grpSpPr>
          <a:xfrm>
            <a:off x="15561360" y="9179280"/>
            <a:ext cx="3313800" cy="1107720"/>
            <a:chOff x="15561360" y="9179280"/>
            <a:chExt cx="3313800" cy="1107720"/>
          </a:xfrm>
        </p:grpSpPr>
        <p:sp>
          <p:nvSpPr>
            <p:cNvPr id="702"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03"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04" name="Group 6"/>
          <p:cNvGrpSpPr/>
          <p:nvPr/>
        </p:nvGrpSpPr>
        <p:grpSpPr>
          <a:xfrm>
            <a:off x="14096520" y="9732960"/>
            <a:ext cx="2135160" cy="553680"/>
            <a:chOff x="14096520" y="9732960"/>
            <a:chExt cx="2135160" cy="553680"/>
          </a:xfrm>
        </p:grpSpPr>
        <p:sp>
          <p:nvSpPr>
            <p:cNvPr id="705"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06"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07" name="Group 9"/>
          <p:cNvGrpSpPr/>
          <p:nvPr/>
        </p:nvGrpSpPr>
        <p:grpSpPr>
          <a:xfrm>
            <a:off x="16044120" y="457920"/>
            <a:ext cx="2180160" cy="728640"/>
            <a:chOff x="16044120" y="457920"/>
            <a:chExt cx="2180160" cy="728640"/>
          </a:xfrm>
        </p:grpSpPr>
        <p:sp>
          <p:nvSpPr>
            <p:cNvPr id="708"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709"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10" name="Group 12"/>
          <p:cNvGrpSpPr/>
          <p:nvPr/>
        </p:nvGrpSpPr>
        <p:grpSpPr>
          <a:xfrm>
            <a:off x="17134200" y="-299520"/>
            <a:ext cx="3432960" cy="1147320"/>
            <a:chOff x="17134200" y="-299520"/>
            <a:chExt cx="3432960" cy="1147320"/>
          </a:xfrm>
        </p:grpSpPr>
        <p:sp>
          <p:nvSpPr>
            <p:cNvPr id="711"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712"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13" name="Group 15"/>
          <p:cNvGrpSpPr/>
          <p:nvPr/>
        </p:nvGrpSpPr>
        <p:grpSpPr>
          <a:xfrm>
            <a:off x="277560" y="291600"/>
            <a:ext cx="1174320" cy="1543320"/>
            <a:chOff x="277560" y="291600"/>
            <a:chExt cx="1174320" cy="1543320"/>
          </a:xfrm>
        </p:grpSpPr>
        <p:sp>
          <p:nvSpPr>
            <p:cNvPr id="714"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15"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716" name="Freeform 18"/>
          <p:cNvSpPr/>
          <p:nvPr/>
        </p:nvSpPr>
        <p:spPr>
          <a:xfrm>
            <a:off x="7449120" y="2044080"/>
            <a:ext cx="10192320" cy="6198840"/>
          </a:xfrm>
          <a:custGeom>
            <a:avLst/>
            <a:gdLst/>
            <a:ahLst/>
            <a:cxnLst/>
            <a:rect l="l" t="t" r="r" b="b"/>
            <a:pathLst>
              <a:path w="10192819" h="6199040">
                <a:moveTo>
                  <a:pt x="0" y="0"/>
                </a:moveTo>
                <a:lnTo>
                  <a:pt x="10192819" y="0"/>
                </a:lnTo>
                <a:lnTo>
                  <a:pt x="10192819" y="6199040"/>
                </a:lnTo>
                <a:lnTo>
                  <a:pt x="0" y="619904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717"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OBJETOS EN JAVASCRIPT</a:t>
            </a:r>
            <a:endParaRPr lang="en-US" sz="5000" b="0" strike="noStrike" spc="-1">
              <a:latin typeface="Arial"/>
            </a:endParaRPr>
          </a:p>
        </p:txBody>
      </p:sp>
      <p:sp>
        <p:nvSpPr>
          <p:cNvPr id="718" name="TextBox 20"/>
          <p:cNvSpPr/>
          <p:nvPr/>
        </p:nvSpPr>
        <p:spPr>
          <a:xfrm>
            <a:off x="1452240" y="3290040"/>
            <a:ext cx="641808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Object.keys() y Object.values():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Object.keys():</a:t>
            </a:r>
            <a:r>
              <a:rPr lang="en-US" sz="2890" b="0" strike="noStrike" spc="-103">
                <a:solidFill>
                  <a:srgbClr val="000000"/>
                </a:solidFill>
                <a:latin typeface="Poppins"/>
                <a:ea typeface="Poppins"/>
              </a:rPr>
              <a:t> Devuelve un arreglo con las claves de las propiedades de un objeto.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Object.values(): </a:t>
            </a:r>
            <a:r>
              <a:rPr lang="en-US" sz="2890" b="0" strike="noStrike" spc="-103">
                <a:solidFill>
                  <a:srgbClr val="000000"/>
                </a:solidFill>
                <a:latin typeface="Poppins"/>
                <a:ea typeface="Poppins"/>
              </a:rPr>
              <a:t>Devuelve un arreglo con los valores de las propiedades de un objeto.</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20" name="Group 3"/>
          <p:cNvGrpSpPr/>
          <p:nvPr/>
        </p:nvGrpSpPr>
        <p:grpSpPr>
          <a:xfrm>
            <a:off x="15561360" y="9179280"/>
            <a:ext cx="3313800" cy="1107720"/>
            <a:chOff x="15561360" y="9179280"/>
            <a:chExt cx="3313800" cy="1107720"/>
          </a:xfrm>
        </p:grpSpPr>
        <p:sp>
          <p:nvSpPr>
            <p:cNvPr id="721"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22"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23" name="Group 6"/>
          <p:cNvGrpSpPr/>
          <p:nvPr/>
        </p:nvGrpSpPr>
        <p:grpSpPr>
          <a:xfrm>
            <a:off x="14096520" y="9732960"/>
            <a:ext cx="2135160" cy="553680"/>
            <a:chOff x="14096520" y="9732960"/>
            <a:chExt cx="2135160" cy="553680"/>
          </a:xfrm>
        </p:grpSpPr>
        <p:sp>
          <p:nvSpPr>
            <p:cNvPr id="724"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25"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26" name="Group 9"/>
          <p:cNvGrpSpPr/>
          <p:nvPr/>
        </p:nvGrpSpPr>
        <p:grpSpPr>
          <a:xfrm>
            <a:off x="16044120" y="457920"/>
            <a:ext cx="2180160" cy="728640"/>
            <a:chOff x="16044120" y="457920"/>
            <a:chExt cx="2180160" cy="728640"/>
          </a:xfrm>
        </p:grpSpPr>
        <p:sp>
          <p:nvSpPr>
            <p:cNvPr id="727"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728"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29" name="Group 12"/>
          <p:cNvGrpSpPr/>
          <p:nvPr/>
        </p:nvGrpSpPr>
        <p:grpSpPr>
          <a:xfrm>
            <a:off x="17134200" y="-299520"/>
            <a:ext cx="3432960" cy="1147320"/>
            <a:chOff x="17134200" y="-299520"/>
            <a:chExt cx="3432960" cy="1147320"/>
          </a:xfrm>
        </p:grpSpPr>
        <p:sp>
          <p:nvSpPr>
            <p:cNvPr id="730"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731"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32" name="Group 15"/>
          <p:cNvGrpSpPr/>
          <p:nvPr/>
        </p:nvGrpSpPr>
        <p:grpSpPr>
          <a:xfrm>
            <a:off x="277560" y="291600"/>
            <a:ext cx="1174320" cy="1543320"/>
            <a:chOff x="277560" y="291600"/>
            <a:chExt cx="1174320" cy="1543320"/>
          </a:xfrm>
        </p:grpSpPr>
        <p:sp>
          <p:nvSpPr>
            <p:cNvPr id="733"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34"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735"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EVENTOS EN JAVASCRIPT</a:t>
            </a:r>
            <a:endParaRPr lang="en-US" sz="5000" b="0" strike="noStrike" spc="-1">
              <a:latin typeface="Arial"/>
            </a:endParaRPr>
          </a:p>
        </p:txBody>
      </p:sp>
      <p:sp>
        <p:nvSpPr>
          <p:cNvPr id="736" name="TextBox 19"/>
          <p:cNvSpPr/>
          <p:nvPr/>
        </p:nvSpPr>
        <p:spPr>
          <a:xfrm>
            <a:off x="1452240" y="2149560"/>
            <a:ext cx="6148440" cy="6026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Los eventos son acciones que ocurren en el navegador, como hacer clic, mover el mouse o enviar un formulario. JavaScript puede detectar y responder a estos eventos para realizar acciones en la página web.</a:t>
            </a:r>
            <a:endParaRPr lang="en-US" sz="2890" b="0" strike="noStrike" spc="-1">
              <a:latin typeface="Arial"/>
            </a:endParaRPr>
          </a:p>
          <a:p>
            <a:pPr>
              <a:lnSpc>
                <a:spcPts val="3954"/>
              </a:lnSpc>
              <a:buNone/>
            </a:pPr>
            <a:r>
              <a:rPr lang="en-US" sz="2890" b="0" strike="noStrike" spc="-103">
                <a:solidFill>
                  <a:srgbClr val="000000"/>
                </a:solidFill>
                <a:latin typeface="Poppins"/>
                <a:ea typeface="Poppins"/>
              </a:rPr>
              <a:t> </a:t>
            </a:r>
            <a:endParaRPr lang="en-US" sz="2890" b="0" strike="noStrike" spc="-1">
              <a:latin typeface="Arial"/>
            </a:endParaRPr>
          </a:p>
          <a:p>
            <a:pPr>
              <a:lnSpc>
                <a:spcPts val="3954"/>
              </a:lnSpc>
              <a:buNone/>
            </a:pPr>
            <a:r>
              <a:rPr lang="en-US" sz="2890" b="0" strike="noStrike" spc="-103">
                <a:solidFill>
                  <a:srgbClr val="000000"/>
                </a:solidFill>
                <a:latin typeface="Poppins"/>
                <a:ea typeface="Poppins"/>
              </a:rPr>
              <a:t>Algunos de los eventos más comunes incluyen </a:t>
            </a:r>
            <a:r>
              <a:rPr lang="en-US" sz="2890" b="0" strike="noStrike" spc="-103">
                <a:solidFill>
                  <a:srgbClr val="004AAD"/>
                </a:solidFill>
                <a:latin typeface="Poppins Bold"/>
                <a:ea typeface="Poppins Bold"/>
              </a:rPr>
              <a:t>click, mouseover, keydown, y submit</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p:txBody>
      </p:sp>
      <p:sp>
        <p:nvSpPr>
          <p:cNvPr id="737" name="Freeform 20"/>
          <p:cNvSpPr/>
          <p:nvPr/>
        </p:nvSpPr>
        <p:spPr>
          <a:xfrm>
            <a:off x="7390800" y="3139200"/>
            <a:ext cx="10896840" cy="4034520"/>
          </a:xfrm>
          <a:custGeom>
            <a:avLst/>
            <a:gdLst/>
            <a:ahLst/>
            <a:cxnLst/>
            <a:rect l="l" t="t" r="r" b="b"/>
            <a:pathLst>
              <a:path w="10897292" h="4034902">
                <a:moveTo>
                  <a:pt x="0" y="0"/>
                </a:moveTo>
                <a:lnTo>
                  <a:pt x="10897292" y="0"/>
                </a:lnTo>
                <a:lnTo>
                  <a:pt x="10897292" y="4034902"/>
                </a:lnTo>
                <a:lnTo>
                  <a:pt x="0" y="403490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JavaScript</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80178" y="858350"/>
            <a:ext cx="7376975" cy="6498267"/>
          </a:xfrm>
        </p:spPr>
        <p:txBody>
          <a:bodyPr vert="horz" lIns="0" tIns="68580" rIns="0" bIns="68580" rtlCol="0" anchor="t">
            <a:normAutofit fontScale="92500" lnSpcReduction="10000"/>
          </a:bodyPr>
          <a:lstStyle/>
          <a:p>
            <a:pPr>
              <a:buFont typeface="Wingdings" panose="020F0502020204030204" pitchFamily="34" charset="0"/>
              <a:buChar char="Ø"/>
            </a:pPr>
            <a:endParaRPr lang="es-ES" sz="3600" b="1" dirty="0">
              <a:latin typeface="Calibri Light"/>
              <a:ea typeface="+mn-lt"/>
              <a:cs typeface="+mn-lt"/>
            </a:endParaRPr>
          </a:p>
          <a:p>
            <a:pPr marL="0" indent="0">
              <a:lnSpc>
                <a:spcPct val="150000"/>
              </a:lnSpc>
              <a:buNone/>
            </a:pPr>
            <a:r>
              <a:rPr lang="es-ES" sz="4800" b="1" dirty="0">
                <a:latin typeface="Calibri Light"/>
                <a:ea typeface="+mn-lt"/>
                <a:cs typeface="+mn-lt"/>
              </a:rPr>
              <a:t>Evolución de JavaScript</a:t>
            </a:r>
            <a:endParaRPr lang="es-ES" b="1" dirty="0">
              <a:latin typeface="Calibri Light"/>
              <a:ea typeface="+mn-lt"/>
              <a:cs typeface="+mn-lt"/>
            </a:endParaRPr>
          </a:p>
          <a:p>
            <a:pPr marL="0" indent="0">
              <a:lnSpc>
                <a:spcPct val="150000"/>
              </a:lnSpc>
              <a:buNone/>
            </a:pPr>
            <a:r>
              <a:rPr lang="es-ES" dirty="0">
                <a:solidFill>
                  <a:schemeClr val="tx1"/>
                </a:solidFill>
                <a:latin typeface="Calibri Light"/>
                <a:ea typeface="+mn-lt"/>
                <a:cs typeface="+mn-lt"/>
              </a:rPr>
              <a:t>Creado por Brendan </a:t>
            </a:r>
            <a:r>
              <a:rPr lang="es-ES" dirty="0" err="1">
                <a:solidFill>
                  <a:schemeClr val="tx1"/>
                </a:solidFill>
                <a:latin typeface="Calibri Light"/>
                <a:ea typeface="+mn-lt"/>
                <a:cs typeface="+mn-lt"/>
              </a:rPr>
              <a:t>Eich</a:t>
            </a:r>
            <a:r>
              <a:rPr lang="es-ES" dirty="0">
                <a:solidFill>
                  <a:schemeClr val="tx1"/>
                </a:solidFill>
                <a:latin typeface="Calibri Light"/>
                <a:ea typeface="+mn-lt"/>
                <a:cs typeface="+mn-lt"/>
              </a:rPr>
              <a:t> en 1995, la primera versión de JavaScript ES1 se lanzó en 1997 y el lenguaje fue cambiando con el tiempo. Acá nos focalizamos en las versiones ES5 y ES6. A partir del año 2015, con la ES6 surgen las nuevas funcionalidades para manejo de promesas, y van surgiendo mejoras anuales de forma más rápida.</a:t>
            </a:r>
            <a:endParaRPr lang="es-ES" dirty="0">
              <a:solidFill>
                <a:schemeClr val="tx1"/>
              </a:solidFill>
              <a:latin typeface="Calibri Light"/>
              <a:ea typeface="Calibri Light"/>
              <a:cs typeface="Calibri Light"/>
            </a:endParaRPr>
          </a:p>
          <a:p>
            <a:pPr>
              <a:lnSpc>
                <a:spcPct val="150000"/>
              </a:lnSpc>
              <a:buFont typeface="Wingdings" panose="020F0502020204030204" pitchFamily="34" charset="0"/>
              <a:buChar char="Ø"/>
            </a:pPr>
            <a:endParaRPr lang="es-ES" sz="2700" dirty="0">
              <a:solidFill>
                <a:schemeClr val="tx1"/>
              </a:solidFill>
              <a:latin typeface="Calibri"/>
              <a:ea typeface="Calibri"/>
              <a:cs typeface="Calibri"/>
            </a:endParaRPr>
          </a:p>
          <a:p>
            <a:pPr>
              <a:lnSpc>
                <a:spcPct val="150000"/>
              </a:lnSpc>
              <a:buFont typeface="Wingdings" panose="020F0502020204030204" pitchFamily="34" charset="0"/>
              <a:buChar char="Ø"/>
            </a:pPr>
            <a:endParaRPr lang="es-ES" sz="2700" dirty="0">
              <a:solidFill>
                <a:schemeClr val="tx1"/>
              </a:solidFill>
              <a:latin typeface="Calibri"/>
              <a:ea typeface="Calibri"/>
              <a:cs typeface="Calibri"/>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p:txBody>
      </p:sp>
      <p:sp>
        <p:nvSpPr>
          <p:cNvPr id="6" name="Marcador de número de diapositiva 5">
            <a:extLst>
              <a:ext uri="{FF2B5EF4-FFF2-40B4-BE49-F238E27FC236}">
                <a16:creationId xmlns:a16="http://schemas.microsoft.com/office/drawing/2014/main" id="{7F5769D0-DA4D-6687-A97B-5C373CCDF792}"/>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a:t>
            </a:fld>
            <a:endParaRPr lang="es-ES">
              <a:latin typeface="Calibri" panose="020F0502020204030204"/>
            </a:endParaRPr>
          </a:p>
        </p:txBody>
      </p:sp>
      <p:pic>
        <p:nvPicPr>
          <p:cNvPr id="4" name="Imagen 3" descr="Imagen que contiene texto, señal, reloj&#10;&#10;Descripción generada automáticamente">
            <a:extLst>
              <a:ext uri="{FF2B5EF4-FFF2-40B4-BE49-F238E27FC236}">
                <a16:creationId xmlns:a16="http://schemas.microsoft.com/office/drawing/2014/main" id="{BC164DBC-2A67-E7C1-DCAB-7EE12F230505}"/>
              </a:ext>
            </a:extLst>
          </p:cNvPr>
          <p:cNvPicPr>
            <a:picLocks noChangeAspect="1"/>
          </p:cNvPicPr>
          <p:nvPr/>
        </p:nvPicPr>
        <p:blipFill>
          <a:blip r:embed="rId2"/>
          <a:stretch>
            <a:fillRect/>
          </a:stretch>
        </p:blipFill>
        <p:spPr>
          <a:xfrm>
            <a:off x="9959287" y="3021137"/>
            <a:ext cx="6549083" cy="3359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093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39" name="Group 3"/>
          <p:cNvGrpSpPr/>
          <p:nvPr/>
        </p:nvGrpSpPr>
        <p:grpSpPr>
          <a:xfrm>
            <a:off x="15561360" y="9179280"/>
            <a:ext cx="3313800" cy="1107720"/>
            <a:chOff x="15561360" y="9179280"/>
            <a:chExt cx="3313800" cy="1107720"/>
          </a:xfrm>
        </p:grpSpPr>
        <p:sp>
          <p:nvSpPr>
            <p:cNvPr id="740"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41"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42" name="Group 6"/>
          <p:cNvGrpSpPr/>
          <p:nvPr/>
        </p:nvGrpSpPr>
        <p:grpSpPr>
          <a:xfrm>
            <a:off x="14096520" y="9732960"/>
            <a:ext cx="2135160" cy="553680"/>
            <a:chOff x="14096520" y="9732960"/>
            <a:chExt cx="2135160" cy="553680"/>
          </a:xfrm>
        </p:grpSpPr>
        <p:sp>
          <p:nvSpPr>
            <p:cNvPr id="743"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44"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45" name="Group 9"/>
          <p:cNvGrpSpPr/>
          <p:nvPr/>
        </p:nvGrpSpPr>
        <p:grpSpPr>
          <a:xfrm>
            <a:off x="16044120" y="457920"/>
            <a:ext cx="2180160" cy="728640"/>
            <a:chOff x="16044120" y="457920"/>
            <a:chExt cx="2180160" cy="728640"/>
          </a:xfrm>
        </p:grpSpPr>
        <p:sp>
          <p:nvSpPr>
            <p:cNvPr id="746"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747"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48" name="Group 12"/>
          <p:cNvGrpSpPr/>
          <p:nvPr/>
        </p:nvGrpSpPr>
        <p:grpSpPr>
          <a:xfrm>
            <a:off x="17134200" y="-299520"/>
            <a:ext cx="3432960" cy="1147320"/>
            <a:chOff x="17134200" y="-299520"/>
            <a:chExt cx="3432960" cy="1147320"/>
          </a:xfrm>
        </p:grpSpPr>
        <p:sp>
          <p:nvSpPr>
            <p:cNvPr id="749"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750"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51" name="Group 15"/>
          <p:cNvGrpSpPr/>
          <p:nvPr/>
        </p:nvGrpSpPr>
        <p:grpSpPr>
          <a:xfrm>
            <a:off x="277560" y="291600"/>
            <a:ext cx="1174320" cy="1543320"/>
            <a:chOff x="277560" y="291600"/>
            <a:chExt cx="1174320" cy="1543320"/>
          </a:xfrm>
        </p:grpSpPr>
        <p:sp>
          <p:nvSpPr>
            <p:cNvPr id="752"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53"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754" name="Freeform 18"/>
          <p:cNvSpPr/>
          <p:nvPr/>
        </p:nvSpPr>
        <p:spPr>
          <a:xfrm>
            <a:off x="3895200" y="1278720"/>
            <a:ext cx="10496880" cy="7729200"/>
          </a:xfrm>
          <a:custGeom>
            <a:avLst/>
            <a:gdLst/>
            <a:ahLst/>
            <a:cxnLst/>
            <a:rect l="l" t="t" r="r" b="b"/>
            <a:pathLst>
              <a:path w="10497310" h="7729436">
                <a:moveTo>
                  <a:pt x="0" y="0"/>
                </a:moveTo>
                <a:lnTo>
                  <a:pt x="10497310" y="0"/>
                </a:lnTo>
                <a:lnTo>
                  <a:pt x="10497310" y="7729436"/>
                </a:lnTo>
                <a:lnTo>
                  <a:pt x="0" y="772943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755"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EVENTOS EN JAVASCRIPT</a:t>
            </a:r>
            <a:endParaRPr lang="en-US" sz="5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79473" cy="10287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78E0657C-1EA2-9DFD-EA9D-AE0C5AF1BD2A}"/>
              </a:ext>
            </a:extLst>
          </p:cNvPr>
          <p:cNvSpPr>
            <a:spLocks noGrp="1"/>
          </p:cNvSpPr>
          <p:nvPr>
            <p:ph type="title"/>
          </p:nvPr>
        </p:nvSpPr>
        <p:spPr>
          <a:xfrm>
            <a:off x="738555" y="908844"/>
            <a:ext cx="4627266" cy="8469312"/>
          </a:xfrm>
        </p:spPr>
        <p:txBody>
          <a:bodyPr anchor="ctr">
            <a:normAutofit/>
          </a:bodyPr>
          <a:lstStyle/>
          <a:p>
            <a:pPr algn="ctr">
              <a:lnSpc>
                <a:spcPct val="150000"/>
              </a:lnSpc>
            </a:pPr>
            <a:r>
              <a:rPr lang="es-ES" sz="5400" dirty="0">
                <a:solidFill>
                  <a:schemeClr val="bg1"/>
                </a:solidFill>
                <a:ea typeface="+mj-lt"/>
                <a:cs typeface="+mj-lt"/>
              </a:rPr>
              <a:t>Manipulación del </a:t>
            </a:r>
            <a:br>
              <a:rPr lang="es-ES" sz="5400" dirty="0">
                <a:solidFill>
                  <a:schemeClr val="bg1"/>
                </a:solidFill>
                <a:ea typeface="+mj-lt"/>
                <a:cs typeface="+mj-lt"/>
              </a:rPr>
            </a:br>
            <a:r>
              <a:rPr lang="es-ES" sz="5400" dirty="0">
                <a:solidFill>
                  <a:schemeClr val="bg1"/>
                </a:solidFill>
                <a:ea typeface="+mj-lt"/>
                <a:cs typeface="+mj-lt"/>
              </a:rPr>
              <a:t>DOM</a:t>
            </a:r>
            <a:br>
              <a:rPr lang="es-ES" sz="5400" dirty="0">
                <a:ea typeface="+mj-lt"/>
                <a:cs typeface="+mj-lt"/>
              </a:rPr>
            </a:br>
            <a:r>
              <a:rPr lang="es-ES" sz="5400" b="1" dirty="0">
                <a:solidFill>
                  <a:srgbClr val="FFFFFF"/>
                </a:solidFill>
                <a:latin typeface="Calibri Light"/>
                <a:ea typeface="Calibri"/>
                <a:cs typeface="Calibri"/>
              </a:rPr>
              <a:t> </a:t>
            </a:r>
            <a:endParaRPr lang="es-ES" sz="5400" dirty="0">
              <a:ea typeface="Calibri Light"/>
              <a:cs typeface="Calibri Light"/>
            </a:endParaRP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5CE7FC0C-C468-8EF3-D745-77003935976B}"/>
              </a:ext>
            </a:extLst>
          </p:cNvPr>
          <p:cNvSpPr>
            <a:spLocks noGrp="1"/>
          </p:cNvSpPr>
          <p:nvPr>
            <p:ph idx="1"/>
          </p:nvPr>
        </p:nvSpPr>
        <p:spPr>
          <a:xfrm>
            <a:off x="7917662" y="2691914"/>
            <a:ext cx="9223893" cy="4115088"/>
          </a:xfrm>
        </p:spPr>
        <p:txBody>
          <a:bodyPr vert="horz" lIns="0" tIns="0" rIns="0" bIns="0" rtlCol="0" anchor="t">
            <a:noAutofit/>
          </a:bodyPr>
          <a:lstStyle/>
          <a:p>
            <a:pPr algn="ctr">
              <a:lnSpc>
                <a:spcPct val="150000"/>
              </a:lnSpc>
              <a:buNone/>
            </a:pPr>
            <a:r>
              <a:rPr lang="es-ES" dirty="0">
                <a:solidFill>
                  <a:srgbClr val="595959"/>
                </a:solidFill>
                <a:latin typeface="Calibri Light"/>
                <a:ea typeface="+mn-lt"/>
                <a:cs typeface="+mn-lt"/>
              </a:rPr>
              <a:t>El </a:t>
            </a:r>
            <a:r>
              <a:rPr lang="es-ES" dirty="0">
                <a:solidFill>
                  <a:schemeClr val="accent1"/>
                </a:solidFill>
                <a:latin typeface="Calibri Light"/>
                <a:ea typeface="+mn-lt"/>
                <a:cs typeface="+mn-lt"/>
              </a:rPr>
              <a:t>DOM </a:t>
            </a:r>
            <a:r>
              <a:rPr lang="es-ES" dirty="0">
                <a:solidFill>
                  <a:schemeClr val="tx1"/>
                </a:solidFill>
                <a:latin typeface="Calibri Light"/>
                <a:ea typeface="+mn-lt"/>
                <a:cs typeface="+mn-lt"/>
              </a:rPr>
              <a:t>(</a:t>
            </a:r>
            <a:r>
              <a:rPr lang="es-ES" err="1">
                <a:solidFill>
                  <a:schemeClr val="tx1"/>
                </a:solidFill>
                <a:latin typeface="Calibri Light"/>
                <a:ea typeface="+mn-lt"/>
                <a:cs typeface="+mn-lt"/>
              </a:rPr>
              <a:t>Document</a:t>
            </a:r>
            <a:r>
              <a:rPr lang="es-ES" dirty="0">
                <a:solidFill>
                  <a:schemeClr val="tx1"/>
                </a:solidFill>
                <a:latin typeface="Calibri Light"/>
                <a:ea typeface="+mn-lt"/>
                <a:cs typeface="+mn-lt"/>
              </a:rPr>
              <a:t> </a:t>
            </a:r>
            <a:r>
              <a:rPr lang="es-ES" err="1">
                <a:solidFill>
                  <a:schemeClr val="tx1"/>
                </a:solidFill>
                <a:latin typeface="Calibri Light"/>
                <a:ea typeface="+mn-lt"/>
                <a:cs typeface="+mn-lt"/>
              </a:rPr>
              <a:t>Object</a:t>
            </a:r>
            <a:r>
              <a:rPr lang="es-ES" dirty="0">
                <a:solidFill>
                  <a:schemeClr val="tx1"/>
                </a:solidFill>
                <a:latin typeface="Calibri Light"/>
                <a:ea typeface="+mn-lt"/>
                <a:cs typeface="+mn-lt"/>
              </a:rPr>
              <a:t> </a:t>
            </a:r>
            <a:r>
              <a:rPr lang="es-ES" err="1">
                <a:solidFill>
                  <a:schemeClr val="tx1"/>
                </a:solidFill>
                <a:latin typeface="Calibri Light"/>
                <a:ea typeface="+mn-lt"/>
                <a:cs typeface="+mn-lt"/>
              </a:rPr>
              <a:t>Model</a:t>
            </a:r>
            <a:r>
              <a:rPr lang="es-ES" dirty="0">
                <a:solidFill>
                  <a:schemeClr val="tx1"/>
                </a:solidFill>
                <a:latin typeface="Calibri Light"/>
                <a:ea typeface="+mn-lt"/>
                <a:cs typeface="+mn-lt"/>
              </a:rPr>
              <a:t>, en español Modelo de Objetos del Documento) </a:t>
            </a:r>
            <a:r>
              <a:rPr lang="es-ES" dirty="0">
                <a:solidFill>
                  <a:srgbClr val="595959"/>
                </a:solidFill>
                <a:latin typeface="Calibri Light"/>
                <a:ea typeface="+mn-lt"/>
                <a:cs typeface="+mn-lt"/>
              </a:rPr>
              <a:t>es la </a:t>
            </a:r>
            <a:r>
              <a:rPr lang="es-ES" dirty="0">
                <a:solidFill>
                  <a:schemeClr val="accent1"/>
                </a:solidFill>
                <a:latin typeface="Calibri Light"/>
                <a:ea typeface="+mn-lt"/>
                <a:cs typeface="+mn-lt"/>
              </a:rPr>
              <a:t>estructura de objetos</a:t>
            </a:r>
            <a:r>
              <a:rPr lang="es-ES" dirty="0">
                <a:solidFill>
                  <a:srgbClr val="595959"/>
                </a:solidFill>
                <a:latin typeface="Calibri Light"/>
                <a:ea typeface="+mn-lt"/>
                <a:cs typeface="+mn-lt"/>
              </a:rPr>
              <a:t> que genera el navegador cuando se carga un documento y </a:t>
            </a:r>
            <a:r>
              <a:rPr lang="es-ES" dirty="0">
                <a:solidFill>
                  <a:schemeClr val="accent1"/>
                </a:solidFill>
                <a:latin typeface="Calibri Light"/>
                <a:ea typeface="+mn-lt"/>
                <a:cs typeface="+mn-lt"/>
              </a:rPr>
              <a:t>se puede alterar mediante </a:t>
            </a:r>
            <a:r>
              <a:rPr lang="es-ES" err="1">
                <a:solidFill>
                  <a:schemeClr val="accent1"/>
                </a:solidFill>
                <a:latin typeface="Calibri Light"/>
                <a:ea typeface="+mn-lt"/>
                <a:cs typeface="+mn-lt"/>
              </a:rPr>
              <a:t>Javascript</a:t>
            </a:r>
            <a:r>
              <a:rPr lang="es-ES" dirty="0">
                <a:solidFill>
                  <a:schemeClr val="accent1"/>
                </a:solidFill>
                <a:latin typeface="Calibri Light"/>
                <a:ea typeface="+mn-lt"/>
                <a:cs typeface="+mn-lt"/>
              </a:rPr>
              <a:t> </a:t>
            </a:r>
            <a:r>
              <a:rPr lang="es-ES" dirty="0">
                <a:solidFill>
                  <a:srgbClr val="595959"/>
                </a:solidFill>
                <a:latin typeface="Calibri Light"/>
                <a:ea typeface="+mn-lt"/>
                <a:cs typeface="+mn-lt"/>
              </a:rPr>
              <a:t>para cambiar dinámicamente los contenidos y aspecto de la página </a:t>
            </a:r>
            <a:endParaRPr lang="es-ES" dirty="0">
              <a:latin typeface="Calibri Light"/>
              <a:ea typeface="Calibri" panose="020F0502020204030204"/>
              <a:cs typeface="Calibri" panose="020F0502020204030204"/>
            </a:endParaRPr>
          </a:p>
          <a:p>
            <a:pPr marL="0" indent="0">
              <a:lnSpc>
                <a:spcPct val="150000"/>
              </a:lnSpc>
              <a:buNone/>
            </a:pPr>
            <a:endParaRPr lang="es-ES" dirty="0">
              <a:solidFill>
                <a:srgbClr val="404040"/>
              </a:solidFill>
              <a:latin typeface="Calibri Light"/>
              <a:ea typeface="Calibri"/>
              <a:cs typeface="Calibri"/>
            </a:endParaRPr>
          </a:p>
          <a:p>
            <a:pPr marL="514350" indent="-514350">
              <a:lnSpc>
                <a:spcPct val="150000"/>
              </a:lnSpc>
              <a:buFont typeface="Wingdings" panose="020F0502020204030204" pitchFamily="34" charset="0"/>
              <a:buChar char="Ø"/>
            </a:pPr>
            <a:endParaRPr lang="es-ES" dirty="0">
              <a:solidFill>
                <a:srgbClr val="404040"/>
              </a:solidFill>
              <a:latin typeface="Calibri Light"/>
              <a:ea typeface="Calibri"/>
              <a:cs typeface="Calibri"/>
            </a:endParaRPr>
          </a:p>
          <a:p>
            <a:pPr marL="0" indent="0">
              <a:lnSpc>
                <a:spcPct val="150000"/>
              </a:lnSpc>
              <a:buNone/>
            </a:pPr>
            <a:endParaRPr lang="es-ES" dirty="0">
              <a:solidFill>
                <a:srgbClr val="404040"/>
              </a:solidFill>
              <a:latin typeface="Calibri Light"/>
              <a:ea typeface="Calibri"/>
              <a:cs typeface="Calibri"/>
            </a:endParaRPr>
          </a:p>
          <a:p>
            <a:pPr marL="0" indent="0">
              <a:lnSpc>
                <a:spcPct val="150000"/>
              </a:lnSpc>
              <a:buNone/>
            </a:pPr>
            <a:endParaRPr lang="es-ES" dirty="0">
              <a:solidFill>
                <a:srgbClr val="404040"/>
              </a:solidFill>
              <a:latin typeface="Calibri Light"/>
              <a:ea typeface="Calibri"/>
              <a:cs typeface="Calibri"/>
            </a:endParaRPr>
          </a:p>
          <a:p>
            <a:pPr>
              <a:lnSpc>
                <a:spcPct val="150000"/>
              </a:lnSpc>
              <a:buFont typeface="Wingdings"/>
              <a:buChar char="Ø"/>
            </a:pPr>
            <a:endParaRPr lang="es-ES" dirty="0">
              <a:solidFill>
                <a:srgbClr val="374151"/>
              </a:solidFill>
              <a:latin typeface="Calibri"/>
              <a:ea typeface="Calibri"/>
              <a:cs typeface="Calibri"/>
            </a:endParaRPr>
          </a:p>
          <a:p>
            <a:pPr>
              <a:lnSpc>
                <a:spcPct val="150000"/>
              </a:lnSpc>
              <a:buFont typeface="Wingdings"/>
              <a:buChar char="Ø"/>
            </a:pPr>
            <a:endParaRPr lang="es-ES" dirty="0">
              <a:solidFill>
                <a:srgbClr val="404040"/>
              </a:solidFill>
              <a:latin typeface="Calibri Light"/>
              <a:ea typeface="Calibri Light"/>
              <a:cs typeface="Calibri Light"/>
            </a:endParaRPr>
          </a:p>
          <a:p>
            <a:pPr>
              <a:lnSpc>
                <a:spcPct val="150000"/>
              </a:lnSpc>
              <a:buFont typeface="Wingdings"/>
              <a:buChar char="Ø"/>
            </a:pPr>
            <a:endParaRPr lang="es-ES" dirty="0">
              <a:solidFill>
                <a:srgbClr val="404040"/>
              </a:solidFill>
              <a:latin typeface="Calibri Light"/>
              <a:ea typeface="Calibri Light"/>
              <a:cs typeface="Calibri Light"/>
            </a:endParaRPr>
          </a:p>
          <a:p>
            <a:pPr marL="0" indent="0">
              <a:lnSpc>
                <a:spcPct val="150000"/>
              </a:lnSpc>
              <a:buNone/>
            </a:pPr>
            <a:endParaRPr lang="es-ES" dirty="0">
              <a:solidFill>
                <a:srgbClr val="404040"/>
              </a:solidFill>
              <a:latin typeface="Calibri Light"/>
              <a:ea typeface="Calibri Light"/>
              <a:cs typeface="Calibri Light"/>
            </a:endParaRPr>
          </a:p>
          <a:p>
            <a:pPr algn="ctr">
              <a:lnSpc>
                <a:spcPct val="150000"/>
              </a:lnSpc>
              <a:buNone/>
            </a:pPr>
            <a:endParaRPr lang="es-ES">
              <a:solidFill>
                <a:srgbClr val="404040"/>
              </a:solidFill>
              <a:latin typeface="Calibri"/>
              <a:ea typeface="Calibri"/>
              <a:cs typeface="Calibri"/>
            </a:endParaRPr>
          </a:p>
        </p:txBody>
      </p:sp>
      <p:sp>
        <p:nvSpPr>
          <p:cNvPr id="4" name="Marcador de número de diapositiva 3">
            <a:extLst>
              <a:ext uri="{FF2B5EF4-FFF2-40B4-BE49-F238E27FC236}">
                <a16:creationId xmlns:a16="http://schemas.microsoft.com/office/drawing/2014/main" id="{598AD5D8-5A64-6100-096A-FEA067E0AC38}"/>
              </a:ext>
            </a:extLst>
          </p:cNvPr>
          <p:cNvSpPr>
            <a:spLocks noGrp="1"/>
          </p:cNvSpPr>
          <p:nvPr>
            <p:ph type="sldNum" sz="quarter" idx="12"/>
          </p:nvPr>
        </p:nvSpPr>
        <p:spPr>
          <a:xfrm>
            <a:off x="15184583" y="9689678"/>
            <a:ext cx="1634142" cy="547688"/>
          </a:xfrm>
        </p:spPr>
        <p:txBody>
          <a:bodyPr>
            <a:normAutofit/>
          </a:bodyPr>
          <a:lstStyle/>
          <a:p>
            <a:pPr defTabSz="1371600">
              <a:spcAft>
                <a:spcPts val="900"/>
              </a:spcAft>
            </a:pPr>
            <a:fld id="{017DE1FC-E54A-4B87-A814-263D1E8654B2}" type="slidenum">
              <a:rPr lang="en-US">
                <a:solidFill>
                  <a:srgbClr val="344068"/>
                </a:solidFill>
                <a:latin typeface="Calibri" panose="020F0502020204030204"/>
              </a:rPr>
              <a:pPr defTabSz="1371600">
                <a:spcAft>
                  <a:spcPts val="900"/>
                </a:spcAft>
              </a:pPr>
              <a:t>41</a:t>
            </a:fld>
            <a:endParaRPr lang="es-ES">
              <a:solidFill>
                <a:srgbClr val="344068"/>
              </a:solidFill>
              <a:latin typeface="Calibri" panose="020F0502020204030204"/>
            </a:endParaRPr>
          </a:p>
        </p:txBody>
      </p:sp>
    </p:spTree>
    <p:extLst>
      <p:ext uri="{BB962C8B-B14F-4D97-AF65-F5344CB8AC3E}">
        <p14:creationId xmlns:p14="http://schemas.microsoft.com/office/powerpoint/2010/main" val="77042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99038" y="953469"/>
            <a:ext cx="8673899" cy="6487773"/>
          </a:xfrm>
        </p:spPr>
        <p:txBody>
          <a:bodyPr vert="horz" lIns="0" tIns="68580" rIns="0" bIns="68580" rtlCol="0" anchor="t">
            <a:normAutofit fontScale="70000" lnSpcReduction="20000"/>
          </a:bodyPr>
          <a:lstStyle/>
          <a:p>
            <a:pPr>
              <a:buFont typeface="Wingdings" panose="020F0502020204030204" pitchFamily="34" charset="0"/>
              <a:buChar char="Ø"/>
            </a:pPr>
            <a:endParaRPr lang="es-ES" sz="3600" b="1" dirty="0">
              <a:solidFill>
                <a:srgbClr val="404040"/>
              </a:solidFill>
              <a:latin typeface="Calibri"/>
              <a:ea typeface="Calibri"/>
              <a:cs typeface="Calibri"/>
            </a:endParaRPr>
          </a:p>
          <a:p>
            <a:pPr marL="0" indent="0">
              <a:lnSpc>
                <a:spcPct val="150000"/>
              </a:lnSpc>
              <a:buNone/>
            </a:pPr>
            <a:r>
              <a:rPr lang="es-ES" sz="4800" b="1" dirty="0">
                <a:solidFill>
                  <a:srgbClr val="404040"/>
                </a:solidFill>
                <a:latin typeface="Calibri Light"/>
                <a:ea typeface="Calibri Light"/>
                <a:cs typeface="Calibri Light"/>
              </a:rPr>
              <a:t>Estructura de árbol </a:t>
            </a:r>
          </a:p>
          <a:p>
            <a:pPr marL="0" marR="0" lvl="0" indent="0" algn="l" defTabSz="914400" rtl="0" eaLnBrk="1" fontAlgn="auto" latinLnBrk="0" hangingPunct="1">
              <a:lnSpc>
                <a:spcPct val="170000"/>
              </a:lnSpc>
              <a:spcBef>
                <a:spcPts val="0"/>
              </a:spcBef>
              <a:spcAft>
                <a:spcPts val="0"/>
              </a:spcAft>
              <a:buClrTx/>
              <a:buSzTx/>
              <a:buFontTx/>
              <a:buNone/>
              <a:tabLst/>
              <a:defRPr/>
            </a:pPr>
            <a:endParaRPr lang="es-ES" sz="2700" dirty="0">
              <a:solidFill>
                <a:srgbClr val="595959"/>
              </a:solidFill>
              <a:latin typeface="Calibri Light"/>
              <a:ea typeface="+mn-lt"/>
              <a:cs typeface="+mn-lt"/>
            </a:endParaRPr>
          </a:p>
          <a:p>
            <a:pPr marL="0" marR="0" lvl="0" indent="0" algn="l" defTabSz="914400" rtl="0" eaLnBrk="1" fontAlgn="auto" latinLnBrk="0" hangingPunct="1">
              <a:lnSpc>
                <a:spcPct val="170000"/>
              </a:lnSpc>
              <a:spcBef>
                <a:spcPts val="0"/>
              </a:spcBef>
              <a:spcAft>
                <a:spcPts val="0"/>
              </a:spcAft>
              <a:buClrTx/>
              <a:buSzTx/>
              <a:buFontTx/>
              <a:buNone/>
              <a:tabLst/>
              <a:defRPr/>
            </a:pPr>
            <a:endParaRPr lang="es-ES" sz="2700" dirty="0">
              <a:solidFill>
                <a:srgbClr val="595959"/>
              </a:solidFill>
              <a:latin typeface="Calibri Light"/>
              <a:ea typeface="+mn-lt"/>
              <a:cs typeface="+mn-lt"/>
            </a:endParaRPr>
          </a:p>
          <a:p>
            <a:pPr marL="0" marR="0" lvl="0" indent="0" algn="l" defTabSz="914400" rtl="0" eaLnBrk="1" fontAlgn="auto" latinLnBrk="0" hangingPunct="1">
              <a:lnSpc>
                <a:spcPct val="170000"/>
              </a:lnSpc>
              <a:spcBef>
                <a:spcPts val="0"/>
              </a:spcBef>
              <a:spcAft>
                <a:spcPts val="0"/>
              </a:spcAft>
              <a:buClrTx/>
              <a:buSzTx/>
              <a:buFontTx/>
              <a:buNone/>
              <a:tabLst/>
              <a:defRPr/>
            </a:pPr>
            <a:r>
              <a:rPr lang="es-ES" sz="2700" dirty="0">
                <a:solidFill>
                  <a:srgbClr val="595959"/>
                </a:solidFill>
                <a:latin typeface="Calibri Light"/>
                <a:ea typeface="+mn-lt"/>
                <a:cs typeface="+mn-lt"/>
              </a:rPr>
              <a:t>El </a:t>
            </a:r>
            <a:r>
              <a:rPr lang="es-ES" sz="2700" dirty="0">
                <a:solidFill>
                  <a:schemeClr val="accent1"/>
                </a:solidFill>
                <a:latin typeface="Calibri Light"/>
                <a:ea typeface="+mn-lt"/>
                <a:cs typeface="+mn-lt"/>
              </a:rPr>
              <a:t>DOM </a:t>
            </a:r>
            <a:r>
              <a:rPr lang="es-ES" sz="2700" dirty="0">
                <a:solidFill>
                  <a:srgbClr val="595959"/>
                </a:solidFill>
                <a:latin typeface="Calibri Light"/>
                <a:ea typeface="+mn-lt"/>
                <a:cs typeface="+mn-lt"/>
              </a:rPr>
              <a:t>representa un documento HTML como una estructura jerárquica de nodos, donde cada nodo corresponde a una parte del documento (por ejemplo, un elemento, atributo o texto). </a:t>
            </a:r>
            <a:r>
              <a:rPr lang="en-US" sz="2700" dirty="0">
                <a:solidFill>
                  <a:srgbClr val="595959"/>
                </a:solidFill>
                <a:latin typeface="Calibri Light"/>
                <a:ea typeface="+mn-lt"/>
                <a:cs typeface="+mn-lt"/>
              </a:rPr>
              <a:t>El DOM </a:t>
            </a:r>
            <a:r>
              <a:rPr lang="en-US" sz="2700" dirty="0" err="1">
                <a:solidFill>
                  <a:srgbClr val="595959"/>
                </a:solidFill>
                <a:latin typeface="Calibri Light"/>
                <a:ea typeface="+mn-lt"/>
                <a:cs typeface="+mn-lt"/>
              </a:rPr>
              <a:t>permite</a:t>
            </a:r>
            <a:r>
              <a:rPr lang="en-US" sz="2700" dirty="0">
                <a:solidFill>
                  <a:srgbClr val="595959"/>
                </a:solidFill>
                <a:latin typeface="Calibri Light"/>
                <a:ea typeface="+mn-lt"/>
                <a:cs typeface="+mn-lt"/>
              </a:rPr>
              <a:t> a JavaScript </a:t>
            </a:r>
            <a:r>
              <a:rPr lang="en-US" sz="2700" dirty="0" err="1">
                <a:solidFill>
                  <a:srgbClr val="595959"/>
                </a:solidFill>
                <a:latin typeface="Calibri Light"/>
                <a:ea typeface="+mn-lt"/>
                <a:cs typeface="+mn-lt"/>
              </a:rPr>
              <a:t>interactuar</a:t>
            </a:r>
            <a:r>
              <a:rPr lang="en-US" sz="2700" dirty="0">
                <a:solidFill>
                  <a:srgbClr val="595959"/>
                </a:solidFill>
                <a:latin typeface="Calibri Light"/>
                <a:ea typeface="+mn-lt"/>
                <a:cs typeface="+mn-lt"/>
              </a:rPr>
              <a:t> y manipular la </a:t>
            </a:r>
            <a:r>
              <a:rPr lang="en-US" sz="2700" dirty="0" err="1">
                <a:solidFill>
                  <a:srgbClr val="595959"/>
                </a:solidFill>
                <a:latin typeface="Calibri Light"/>
                <a:ea typeface="+mn-lt"/>
                <a:cs typeface="+mn-lt"/>
              </a:rPr>
              <a:t>estructura</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el</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contenido</a:t>
            </a:r>
            <a:r>
              <a:rPr lang="en-US" sz="2700" dirty="0">
                <a:solidFill>
                  <a:srgbClr val="595959"/>
                </a:solidFill>
                <a:latin typeface="Calibri Light"/>
                <a:ea typeface="+mn-lt"/>
                <a:cs typeface="+mn-lt"/>
              </a:rPr>
              <a:t> y </a:t>
            </a:r>
            <a:r>
              <a:rPr lang="en-US" sz="2700" dirty="0" err="1">
                <a:solidFill>
                  <a:srgbClr val="595959"/>
                </a:solidFill>
                <a:latin typeface="Calibri Light"/>
                <a:ea typeface="+mn-lt"/>
                <a:cs typeface="+mn-lt"/>
              </a:rPr>
              <a:t>el</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estilo</a:t>
            </a:r>
            <a:r>
              <a:rPr lang="en-US" sz="2700" dirty="0">
                <a:solidFill>
                  <a:srgbClr val="595959"/>
                </a:solidFill>
                <a:latin typeface="Calibri Light"/>
                <a:ea typeface="+mn-lt"/>
                <a:cs typeface="+mn-lt"/>
              </a:rPr>
              <a:t> de la </a:t>
            </a:r>
            <a:r>
              <a:rPr lang="en-US" sz="2700" dirty="0" err="1">
                <a:solidFill>
                  <a:srgbClr val="595959"/>
                </a:solidFill>
                <a:latin typeface="Calibri Light"/>
                <a:ea typeface="+mn-lt"/>
                <a:cs typeface="+mn-lt"/>
              </a:rPr>
              <a:t>página</a:t>
            </a:r>
            <a:r>
              <a:rPr lang="en-US" sz="2700" dirty="0">
                <a:solidFill>
                  <a:srgbClr val="595959"/>
                </a:solidFill>
                <a:latin typeface="Calibri Light"/>
                <a:ea typeface="+mn-lt"/>
                <a:cs typeface="+mn-lt"/>
              </a:rPr>
              <a:t> web.</a:t>
            </a:r>
          </a:p>
          <a:p>
            <a:pPr marL="0" marR="0" lvl="0" indent="0" algn="l" defTabSz="914400" rtl="0" eaLnBrk="1" fontAlgn="auto" latinLnBrk="0" hangingPunct="1">
              <a:lnSpc>
                <a:spcPct val="170000"/>
              </a:lnSpc>
              <a:spcBef>
                <a:spcPts val="0"/>
              </a:spcBef>
              <a:spcAft>
                <a:spcPts val="0"/>
              </a:spcAft>
              <a:buClrTx/>
              <a:buSzTx/>
              <a:buFontTx/>
              <a:buNone/>
              <a:tabLst/>
              <a:defRPr/>
            </a:pPr>
            <a:endParaRPr lang="en-US" sz="2700" dirty="0">
              <a:solidFill>
                <a:srgbClr val="595959"/>
              </a:solidFill>
              <a:latin typeface="Calibri Light"/>
              <a:ea typeface="+mn-lt"/>
              <a:cs typeface="+mn-lt"/>
            </a:endParaRPr>
          </a:p>
          <a:p>
            <a:pPr marL="0" marR="0" lvl="0" indent="0" algn="l" defTabSz="914400" rtl="0" eaLnBrk="1" fontAlgn="auto" latinLnBrk="0" hangingPunct="1">
              <a:lnSpc>
                <a:spcPct val="170000"/>
              </a:lnSpc>
              <a:spcBef>
                <a:spcPts val="0"/>
              </a:spcBef>
              <a:spcAft>
                <a:spcPts val="0"/>
              </a:spcAft>
              <a:buClrTx/>
              <a:buSzTx/>
              <a:buFontTx/>
              <a:buNone/>
              <a:tabLst/>
              <a:defRPr/>
            </a:pPr>
            <a:r>
              <a:rPr lang="en-US" sz="2700" dirty="0" err="1">
                <a:solidFill>
                  <a:srgbClr val="595959"/>
                </a:solidFill>
                <a:latin typeface="Calibri Light"/>
                <a:ea typeface="+mn-lt"/>
                <a:cs typeface="+mn-lt"/>
              </a:rPr>
              <a:t>Cada</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elemento</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en</a:t>
            </a:r>
            <a:r>
              <a:rPr lang="en-US" sz="2700" dirty="0">
                <a:solidFill>
                  <a:srgbClr val="595959"/>
                </a:solidFill>
                <a:latin typeface="Calibri Light"/>
                <a:ea typeface="+mn-lt"/>
                <a:cs typeface="+mn-lt"/>
              </a:rPr>
              <a:t> la </a:t>
            </a:r>
            <a:r>
              <a:rPr lang="en-US" sz="2700" dirty="0" err="1">
                <a:solidFill>
                  <a:srgbClr val="595959"/>
                </a:solidFill>
                <a:latin typeface="Calibri Light"/>
                <a:ea typeface="+mn-lt"/>
                <a:cs typeface="+mn-lt"/>
              </a:rPr>
              <a:t>página</a:t>
            </a:r>
            <a:r>
              <a:rPr lang="en-US" sz="2700" dirty="0">
                <a:solidFill>
                  <a:srgbClr val="595959"/>
                </a:solidFill>
                <a:latin typeface="Calibri Light"/>
                <a:ea typeface="+mn-lt"/>
                <a:cs typeface="+mn-lt"/>
              </a:rPr>
              <a:t> web es un </a:t>
            </a:r>
            <a:r>
              <a:rPr lang="en-US" sz="2700" dirty="0" err="1">
                <a:solidFill>
                  <a:srgbClr val="595959"/>
                </a:solidFill>
                <a:latin typeface="Calibri Light"/>
                <a:ea typeface="+mn-lt"/>
                <a:cs typeface="+mn-lt"/>
              </a:rPr>
              <a:t>nodo</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en</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esta</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estructura</a:t>
            </a:r>
            <a:r>
              <a:rPr lang="en-US" sz="2700" dirty="0">
                <a:solidFill>
                  <a:srgbClr val="595959"/>
                </a:solidFill>
                <a:latin typeface="Calibri Light"/>
                <a:ea typeface="+mn-lt"/>
                <a:cs typeface="+mn-lt"/>
              </a:rPr>
              <a:t>, lo que </a:t>
            </a:r>
            <a:r>
              <a:rPr lang="en-US" sz="2700" dirty="0" err="1">
                <a:solidFill>
                  <a:srgbClr val="595959"/>
                </a:solidFill>
                <a:latin typeface="Calibri Light"/>
                <a:ea typeface="+mn-lt"/>
                <a:cs typeface="+mn-lt"/>
              </a:rPr>
              <a:t>permite</a:t>
            </a:r>
            <a:r>
              <a:rPr lang="en-US" sz="2700" dirty="0">
                <a:solidFill>
                  <a:srgbClr val="595959"/>
                </a:solidFill>
                <a:latin typeface="Calibri Light"/>
                <a:ea typeface="+mn-lt"/>
                <a:cs typeface="+mn-lt"/>
              </a:rPr>
              <a:t> a JavaScript </a:t>
            </a:r>
            <a:r>
              <a:rPr lang="en-US" sz="2700" dirty="0" err="1">
                <a:solidFill>
                  <a:srgbClr val="595959"/>
                </a:solidFill>
                <a:latin typeface="Calibri Light"/>
                <a:ea typeface="+mn-lt"/>
                <a:cs typeface="+mn-lt"/>
              </a:rPr>
              <a:t>interactuar</a:t>
            </a:r>
            <a:r>
              <a:rPr lang="en-US" sz="2700" dirty="0">
                <a:solidFill>
                  <a:srgbClr val="595959"/>
                </a:solidFill>
                <a:latin typeface="Calibri Light"/>
                <a:ea typeface="+mn-lt"/>
                <a:cs typeface="+mn-lt"/>
              </a:rPr>
              <a:t> y </a:t>
            </a:r>
            <a:r>
              <a:rPr lang="en-US" sz="2700" dirty="0" err="1">
                <a:solidFill>
                  <a:srgbClr val="595959"/>
                </a:solidFill>
                <a:latin typeface="Calibri Light"/>
                <a:ea typeface="+mn-lt"/>
                <a:cs typeface="+mn-lt"/>
              </a:rPr>
              <a:t>modificar</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el</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contenido</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el</a:t>
            </a:r>
            <a:r>
              <a:rPr lang="en-US" sz="2700" dirty="0">
                <a:solidFill>
                  <a:srgbClr val="595959"/>
                </a:solidFill>
                <a:latin typeface="Calibri Light"/>
                <a:ea typeface="+mn-lt"/>
                <a:cs typeface="+mn-lt"/>
              </a:rPr>
              <a:t> </a:t>
            </a:r>
            <a:r>
              <a:rPr lang="en-US" sz="2700" dirty="0" err="1">
                <a:solidFill>
                  <a:srgbClr val="595959"/>
                </a:solidFill>
                <a:latin typeface="Calibri Light"/>
                <a:ea typeface="+mn-lt"/>
                <a:cs typeface="+mn-lt"/>
              </a:rPr>
              <a:t>estilo</a:t>
            </a:r>
            <a:r>
              <a:rPr lang="en-US" sz="2700" dirty="0">
                <a:solidFill>
                  <a:srgbClr val="595959"/>
                </a:solidFill>
                <a:latin typeface="Calibri Light"/>
                <a:ea typeface="+mn-lt"/>
                <a:cs typeface="+mn-lt"/>
              </a:rPr>
              <a:t> y la </a:t>
            </a:r>
            <a:r>
              <a:rPr lang="en-US" sz="2700" dirty="0" err="1">
                <a:solidFill>
                  <a:srgbClr val="595959"/>
                </a:solidFill>
                <a:latin typeface="Calibri Light"/>
                <a:ea typeface="+mn-lt"/>
                <a:cs typeface="+mn-lt"/>
              </a:rPr>
              <a:t>estructura</a:t>
            </a:r>
            <a:r>
              <a:rPr lang="en-US" sz="2700" dirty="0">
                <a:solidFill>
                  <a:srgbClr val="595959"/>
                </a:solidFill>
                <a:latin typeface="Calibri Light"/>
                <a:ea typeface="+mn-lt"/>
                <a:cs typeface="+mn-lt"/>
              </a:rPr>
              <a:t> de la </a:t>
            </a:r>
            <a:r>
              <a:rPr lang="en-US" sz="2700" dirty="0" err="1">
                <a:solidFill>
                  <a:srgbClr val="595959"/>
                </a:solidFill>
                <a:latin typeface="Calibri Light"/>
                <a:ea typeface="+mn-lt"/>
                <a:cs typeface="+mn-lt"/>
              </a:rPr>
              <a:t>página</a:t>
            </a:r>
            <a:r>
              <a:rPr lang="en-US" sz="2700" dirty="0">
                <a:solidFill>
                  <a:srgbClr val="595959"/>
                </a:solidFill>
                <a:latin typeface="Calibri Light"/>
                <a:ea typeface="+mn-lt"/>
                <a:cs typeface="+mn-lt"/>
              </a:rPr>
              <a:t>.</a:t>
            </a:r>
            <a:endParaRPr lang="es-ES" sz="2700" dirty="0">
              <a:solidFill>
                <a:srgbClr val="595959"/>
              </a:solidFill>
              <a:latin typeface="Calibri Light"/>
              <a:ea typeface="+mn-lt"/>
              <a:cs typeface="+mn-lt"/>
            </a:endParaRPr>
          </a:p>
          <a:p>
            <a:pPr marL="0" indent="0">
              <a:lnSpc>
                <a:spcPct val="170000"/>
              </a:lnSpc>
              <a:buNone/>
            </a:pPr>
            <a:r>
              <a:rPr lang="es-ES" sz="2700" dirty="0">
                <a:solidFill>
                  <a:srgbClr val="595959"/>
                </a:solidFill>
                <a:latin typeface="Calibri Light"/>
                <a:ea typeface="+mn-lt"/>
                <a:cs typeface="+mn-lt"/>
              </a:rPr>
              <a:t>El nodo raíz es el documento entero (</a:t>
            </a:r>
            <a:r>
              <a:rPr lang="es-ES" sz="2700" dirty="0">
                <a:solidFill>
                  <a:srgbClr val="595959"/>
                </a:solidFill>
                <a:latin typeface="Calibri Light"/>
                <a:ea typeface="Calibri Light"/>
                <a:cs typeface="Calibri Light"/>
              </a:rPr>
              <a:t>&lt;</a:t>
            </a:r>
            <a:r>
              <a:rPr lang="es-ES" sz="2700" dirty="0" err="1">
                <a:solidFill>
                  <a:srgbClr val="595959"/>
                </a:solidFill>
                <a:latin typeface="Calibri Light"/>
                <a:ea typeface="Calibri Light"/>
                <a:cs typeface="Calibri Light"/>
              </a:rPr>
              <a:t>html</a:t>
            </a:r>
            <a:r>
              <a:rPr lang="es-ES" sz="2700" dirty="0">
                <a:solidFill>
                  <a:srgbClr val="595959"/>
                </a:solidFill>
                <a:latin typeface="Calibri Light"/>
                <a:ea typeface="Calibri Light"/>
                <a:cs typeface="Calibri Light"/>
              </a:rPr>
              <a:t>&gt;</a:t>
            </a:r>
            <a:r>
              <a:rPr lang="es-ES" sz="2700" dirty="0">
                <a:solidFill>
                  <a:srgbClr val="595959"/>
                </a:solidFill>
                <a:latin typeface="Calibri Light"/>
                <a:ea typeface="+mn-lt"/>
                <a:cs typeface="+mn-lt"/>
              </a:rPr>
              <a:t>), y a partir de él se derivan todos los demás nodos, como </a:t>
            </a:r>
            <a:r>
              <a:rPr lang="es-ES" sz="2700" dirty="0">
                <a:solidFill>
                  <a:srgbClr val="595959"/>
                </a:solidFill>
                <a:latin typeface="Calibri Light"/>
                <a:ea typeface="Calibri Light"/>
                <a:cs typeface="Calibri Light"/>
              </a:rPr>
              <a:t>&lt;head&gt;</a:t>
            </a:r>
            <a:r>
              <a:rPr lang="es-ES" sz="2700" dirty="0">
                <a:solidFill>
                  <a:srgbClr val="595959"/>
                </a:solidFill>
                <a:latin typeface="Calibri Light"/>
                <a:ea typeface="+mn-lt"/>
                <a:cs typeface="+mn-lt"/>
              </a:rPr>
              <a:t>, </a:t>
            </a:r>
            <a:r>
              <a:rPr lang="es-ES" sz="2700" dirty="0">
                <a:solidFill>
                  <a:srgbClr val="595959"/>
                </a:solidFill>
                <a:latin typeface="Calibri Light"/>
                <a:ea typeface="Calibri Light"/>
                <a:cs typeface="Calibri Light"/>
              </a:rPr>
              <a:t>&lt;</a:t>
            </a:r>
            <a:r>
              <a:rPr lang="es-ES" sz="2700" dirty="0" err="1">
                <a:solidFill>
                  <a:srgbClr val="595959"/>
                </a:solidFill>
                <a:latin typeface="Calibri Light"/>
                <a:ea typeface="Calibri Light"/>
                <a:cs typeface="Calibri Light"/>
              </a:rPr>
              <a:t>body</a:t>
            </a:r>
            <a:r>
              <a:rPr lang="es-ES" sz="2700" dirty="0">
                <a:solidFill>
                  <a:srgbClr val="595959"/>
                </a:solidFill>
                <a:latin typeface="Calibri Light"/>
                <a:ea typeface="Calibri Light"/>
                <a:cs typeface="Calibri Light"/>
              </a:rPr>
              <a:t>&gt;</a:t>
            </a:r>
            <a:r>
              <a:rPr lang="es-ES" sz="2700" dirty="0">
                <a:solidFill>
                  <a:srgbClr val="595959"/>
                </a:solidFill>
                <a:latin typeface="Calibri Light"/>
                <a:ea typeface="+mn-lt"/>
                <a:cs typeface="+mn-lt"/>
              </a:rPr>
              <a:t>, y otros elementos anidados.</a:t>
            </a:r>
            <a:endParaRPr lang="es-ES" dirty="0">
              <a:latin typeface="Calibri Light"/>
              <a:ea typeface="Calibri Light"/>
              <a:cs typeface="Calibri Light"/>
            </a:endParaRPr>
          </a:p>
          <a:p>
            <a:pPr>
              <a:lnSpc>
                <a:spcPct val="150000"/>
              </a:lnSpc>
              <a:buFont typeface="Wingdings" panose="020F0502020204030204" pitchFamily="34" charset="0"/>
              <a:buChar char="Ø"/>
            </a:pPr>
            <a:endParaRPr lang="es-ES" sz="2700" dirty="0">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latin typeface="Calibri" panose="020F0502020204030204"/>
              <a:ea typeface="Calibri"/>
              <a:cs typeface="Calibri"/>
            </a:endParaRPr>
          </a:p>
          <a:p>
            <a:pPr>
              <a:buFont typeface="Wingdings" panose="020F0502020204030204" pitchFamily="34" charset="0"/>
              <a:buChar char="Ø"/>
            </a:pPr>
            <a:endParaRPr lang="es-ES" dirty="0">
              <a:solidFill>
                <a:srgbClr val="404040"/>
              </a:solidFill>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42</a:t>
            </a:fld>
            <a:endParaRPr lang="es-ES">
              <a:latin typeface="Calibri" panose="020F0502020204030204"/>
            </a:endParaRPr>
          </a:p>
        </p:txBody>
      </p:sp>
      <p:cxnSp>
        <p:nvCxnSpPr>
          <p:cNvPr id="3924" name="Conector recto de flecha 3923">
            <a:extLst>
              <a:ext uri="{FF2B5EF4-FFF2-40B4-BE49-F238E27FC236}">
                <a16:creationId xmlns:a16="http://schemas.microsoft.com/office/drawing/2014/main" id="{97B6868C-E1E2-43FF-C21E-CAD8D3C63CA6}"/>
              </a:ext>
            </a:extLst>
          </p:cNvPr>
          <p:cNvCxnSpPr/>
          <p:nvPr/>
        </p:nvCxnSpPr>
        <p:spPr>
          <a:xfrm flipH="1">
            <a:off x="13750871" y="3287725"/>
            <a:ext cx="8192" cy="51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25" name="CuadroTexto 3924">
            <a:extLst>
              <a:ext uri="{FF2B5EF4-FFF2-40B4-BE49-F238E27FC236}">
                <a16:creationId xmlns:a16="http://schemas.microsoft.com/office/drawing/2014/main" id="{BC378FE3-6708-35FC-BF0E-3FD9478FC89D}"/>
              </a:ext>
            </a:extLst>
          </p:cNvPr>
          <p:cNvSpPr txBox="1"/>
          <p:nvPr/>
        </p:nvSpPr>
        <p:spPr>
          <a:xfrm>
            <a:off x="15013367" y="4628951"/>
            <a:ext cx="1182966"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BODY</a:t>
            </a:r>
          </a:p>
        </p:txBody>
      </p:sp>
      <p:sp>
        <p:nvSpPr>
          <p:cNvPr id="3927" name="CuadroTexto 3926">
            <a:extLst>
              <a:ext uri="{FF2B5EF4-FFF2-40B4-BE49-F238E27FC236}">
                <a16:creationId xmlns:a16="http://schemas.microsoft.com/office/drawing/2014/main" id="{B02D880A-23D1-77EE-2916-457C5315B687}"/>
              </a:ext>
            </a:extLst>
          </p:cNvPr>
          <p:cNvSpPr txBox="1"/>
          <p:nvPr/>
        </p:nvSpPr>
        <p:spPr>
          <a:xfrm>
            <a:off x="12845261" y="2775571"/>
            <a:ext cx="1822404"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defTabSz="1371600"/>
            <a:r>
              <a:rPr lang="es-ES" sz="2400" dirty="0">
                <a:solidFill>
                  <a:prstClr val="white"/>
                </a:solidFill>
                <a:latin typeface="Calibri" panose="020F0502020204030204"/>
                <a:ea typeface="Calibri"/>
                <a:cs typeface="Calibri"/>
              </a:rPr>
              <a:t>DOCUMENT</a:t>
            </a:r>
            <a:endParaRPr lang="es-ES" sz="2400" dirty="0">
              <a:solidFill>
                <a:prstClr val="white"/>
              </a:solidFill>
              <a:latin typeface="Calibri" panose="020F0502020204030204"/>
            </a:endParaRPr>
          </a:p>
        </p:txBody>
      </p:sp>
      <p:sp>
        <p:nvSpPr>
          <p:cNvPr id="3928" name="CuadroTexto 3927">
            <a:extLst>
              <a:ext uri="{FF2B5EF4-FFF2-40B4-BE49-F238E27FC236}">
                <a16:creationId xmlns:a16="http://schemas.microsoft.com/office/drawing/2014/main" id="{E151CD7E-9A7A-C3CC-DA9A-7F26BD904FA1}"/>
              </a:ext>
            </a:extLst>
          </p:cNvPr>
          <p:cNvSpPr txBox="1"/>
          <p:nvPr/>
        </p:nvSpPr>
        <p:spPr>
          <a:xfrm>
            <a:off x="12845261" y="3889097"/>
            <a:ext cx="1822404"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HTML</a:t>
            </a:r>
          </a:p>
        </p:txBody>
      </p:sp>
      <p:sp>
        <p:nvSpPr>
          <p:cNvPr id="3929" name="CuadroTexto 3928">
            <a:extLst>
              <a:ext uri="{FF2B5EF4-FFF2-40B4-BE49-F238E27FC236}">
                <a16:creationId xmlns:a16="http://schemas.microsoft.com/office/drawing/2014/main" id="{D003E73F-2DC3-DCCC-0DCB-DF2B8963807B}"/>
              </a:ext>
            </a:extLst>
          </p:cNvPr>
          <p:cNvSpPr txBox="1"/>
          <p:nvPr/>
        </p:nvSpPr>
        <p:spPr>
          <a:xfrm>
            <a:off x="11173723" y="4623952"/>
            <a:ext cx="1326839"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a:solidFill>
                  <a:prstClr val="white"/>
                </a:solidFill>
                <a:latin typeface="Calibri" panose="020F0502020204030204"/>
                <a:ea typeface="Calibri"/>
                <a:cs typeface="Calibri"/>
              </a:rPr>
              <a:t>HEAD</a:t>
            </a:r>
            <a:endParaRPr lang="es-ES" sz="2400" dirty="0">
              <a:solidFill>
                <a:prstClr val="white"/>
              </a:solidFill>
              <a:latin typeface="Calibri" panose="020F0502020204030204"/>
              <a:ea typeface="Calibri" panose="020F0502020204030204"/>
              <a:cs typeface="Calibri" panose="020F0502020204030204"/>
            </a:endParaRPr>
          </a:p>
        </p:txBody>
      </p:sp>
      <p:sp>
        <p:nvSpPr>
          <p:cNvPr id="3930" name="CuadroTexto 3929">
            <a:extLst>
              <a:ext uri="{FF2B5EF4-FFF2-40B4-BE49-F238E27FC236}">
                <a16:creationId xmlns:a16="http://schemas.microsoft.com/office/drawing/2014/main" id="{F0A80E1A-853D-83C2-81A5-C65AF2A140E2}"/>
              </a:ext>
            </a:extLst>
          </p:cNvPr>
          <p:cNvSpPr txBox="1"/>
          <p:nvPr/>
        </p:nvSpPr>
        <p:spPr>
          <a:xfrm>
            <a:off x="10102660" y="5652553"/>
            <a:ext cx="1071062"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META</a:t>
            </a:r>
          </a:p>
        </p:txBody>
      </p:sp>
      <p:sp>
        <p:nvSpPr>
          <p:cNvPr id="3931" name="CuadroTexto 3930">
            <a:extLst>
              <a:ext uri="{FF2B5EF4-FFF2-40B4-BE49-F238E27FC236}">
                <a16:creationId xmlns:a16="http://schemas.microsoft.com/office/drawing/2014/main" id="{992913F1-35DF-9B3D-03B8-3C134F0B1F1A}"/>
              </a:ext>
            </a:extLst>
          </p:cNvPr>
          <p:cNvSpPr txBox="1"/>
          <p:nvPr/>
        </p:nvSpPr>
        <p:spPr>
          <a:xfrm>
            <a:off x="12500561" y="5694016"/>
            <a:ext cx="991133"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TITLE</a:t>
            </a:r>
          </a:p>
        </p:txBody>
      </p:sp>
      <p:sp>
        <p:nvSpPr>
          <p:cNvPr id="3932" name="CuadroTexto 3931">
            <a:extLst>
              <a:ext uri="{FF2B5EF4-FFF2-40B4-BE49-F238E27FC236}">
                <a16:creationId xmlns:a16="http://schemas.microsoft.com/office/drawing/2014/main" id="{F4B15731-8F21-5FF4-928E-146E5C8DB850}"/>
              </a:ext>
            </a:extLst>
          </p:cNvPr>
          <p:cNvSpPr txBox="1"/>
          <p:nvPr/>
        </p:nvSpPr>
        <p:spPr>
          <a:xfrm>
            <a:off x="16196328" y="5657549"/>
            <a:ext cx="671412"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H2</a:t>
            </a:r>
          </a:p>
        </p:txBody>
      </p:sp>
      <p:sp>
        <p:nvSpPr>
          <p:cNvPr id="3933" name="CuadroTexto 3932">
            <a:extLst>
              <a:ext uri="{FF2B5EF4-FFF2-40B4-BE49-F238E27FC236}">
                <a16:creationId xmlns:a16="http://schemas.microsoft.com/office/drawing/2014/main" id="{97036211-ECC5-2270-97C2-CD387B527984}"/>
              </a:ext>
            </a:extLst>
          </p:cNvPr>
          <p:cNvSpPr txBox="1"/>
          <p:nvPr/>
        </p:nvSpPr>
        <p:spPr>
          <a:xfrm>
            <a:off x="14335457" y="5652553"/>
            <a:ext cx="671412" cy="507831"/>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a:r>
              <a:rPr lang="es-ES" sz="2400" dirty="0">
                <a:solidFill>
                  <a:prstClr val="white"/>
                </a:solidFill>
                <a:latin typeface="Calibri" panose="020F0502020204030204"/>
                <a:ea typeface="Calibri"/>
                <a:cs typeface="Calibri"/>
              </a:rPr>
              <a:t>H1</a:t>
            </a:r>
          </a:p>
        </p:txBody>
      </p:sp>
      <p:cxnSp>
        <p:nvCxnSpPr>
          <p:cNvPr id="3935" name="Conector recto de flecha 3934">
            <a:extLst>
              <a:ext uri="{FF2B5EF4-FFF2-40B4-BE49-F238E27FC236}">
                <a16:creationId xmlns:a16="http://schemas.microsoft.com/office/drawing/2014/main" id="{C7A7C39C-0A10-7F8E-E189-11C1F819CB78}"/>
              </a:ext>
            </a:extLst>
          </p:cNvPr>
          <p:cNvCxnSpPr>
            <a:cxnSpLocks/>
          </p:cNvCxnSpPr>
          <p:nvPr/>
        </p:nvCxnSpPr>
        <p:spPr>
          <a:xfrm flipH="1">
            <a:off x="15183617" y="5163581"/>
            <a:ext cx="394854" cy="508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6" name="Conector recto de flecha 3935">
            <a:extLst>
              <a:ext uri="{FF2B5EF4-FFF2-40B4-BE49-F238E27FC236}">
                <a16:creationId xmlns:a16="http://schemas.microsoft.com/office/drawing/2014/main" id="{69640D81-84E3-A7CD-9873-22E97BF1B7A3}"/>
              </a:ext>
            </a:extLst>
          </p:cNvPr>
          <p:cNvCxnSpPr>
            <a:cxnSpLocks/>
          </p:cNvCxnSpPr>
          <p:nvPr/>
        </p:nvCxnSpPr>
        <p:spPr>
          <a:xfrm>
            <a:off x="15627428" y="5163581"/>
            <a:ext cx="452403" cy="508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8" name="Conector recto de flecha 3937">
            <a:extLst>
              <a:ext uri="{FF2B5EF4-FFF2-40B4-BE49-F238E27FC236}">
                <a16:creationId xmlns:a16="http://schemas.microsoft.com/office/drawing/2014/main" id="{F45CCEC4-DE0E-8D3D-DF0D-0384D02E13C8}"/>
              </a:ext>
            </a:extLst>
          </p:cNvPr>
          <p:cNvCxnSpPr/>
          <p:nvPr/>
        </p:nvCxnSpPr>
        <p:spPr>
          <a:xfrm flipH="1">
            <a:off x="11444885" y="5204546"/>
            <a:ext cx="354891" cy="644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9" name="Conector recto de flecha 3938">
            <a:extLst>
              <a:ext uri="{FF2B5EF4-FFF2-40B4-BE49-F238E27FC236}">
                <a16:creationId xmlns:a16="http://schemas.microsoft.com/office/drawing/2014/main" id="{7CA64EA8-03D9-110A-06A7-D681CADE0BE5}"/>
              </a:ext>
            </a:extLst>
          </p:cNvPr>
          <p:cNvCxnSpPr/>
          <p:nvPr/>
        </p:nvCxnSpPr>
        <p:spPr>
          <a:xfrm>
            <a:off x="11858723" y="5211039"/>
            <a:ext cx="468389" cy="58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0" name="Conector recto de flecha 3939">
            <a:extLst>
              <a:ext uri="{FF2B5EF4-FFF2-40B4-BE49-F238E27FC236}">
                <a16:creationId xmlns:a16="http://schemas.microsoft.com/office/drawing/2014/main" id="{E4A73193-8504-BE9D-941F-686C71FD83F6}"/>
              </a:ext>
            </a:extLst>
          </p:cNvPr>
          <p:cNvCxnSpPr>
            <a:cxnSpLocks/>
          </p:cNvCxnSpPr>
          <p:nvPr/>
        </p:nvCxnSpPr>
        <p:spPr>
          <a:xfrm flipH="1">
            <a:off x="12716768" y="4451204"/>
            <a:ext cx="921396" cy="41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1" name="Conector recto de flecha 3940">
            <a:extLst>
              <a:ext uri="{FF2B5EF4-FFF2-40B4-BE49-F238E27FC236}">
                <a16:creationId xmlns:a16="http://schemas.microsoft.com/office/drawing/2014/main" id="{D53CEAEE-7E4B-1D51-50E4-ED9D09CC3244}"/>
              </a:ext>
            </a:extLst>
          </p:cNvPr>
          <p:cNvCxnSpPr>
            <a:cxnSpLocks/>
          </p:cNvCxnSpPr>
          <p:nvPr/>
        </p:nvCxnSpPr>
        <p:spPr>
          <a:xfrm>
            <a:off x="13959572" y="4436414"/>
            <a:ext cx="884025" cy="549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94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74466" y="744422"/>
            <a:ext cx="15197553" cy="6500762"/>
          </a:xfrm>
        </p:spPr>
        <p:txBody>
          <a:bodyPr vert="horz" lIns="0" tIns="68580" rIns="0" bIns="68580" rtlCol="0" anchor="t">
            <a:normAutofit/>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Calibri Light"/>
                <a:cs typeface="Calibri Light"/>
              </a:rPr>
              <a:t>NODOS</a:t>
            </a:r>
            <a:endParaRPr lang="es-ES" sz="2700" dirty="0">
              <a:latin typeface="Calibri Light"/>
              <a:ea typeface="Calibri Light"/>
              <a:cs typeface="Calibri Light"/>
            </a:endParaRPr>
          </a:p>
          <a:p>
            <a:pPr marL="0" indent="0">
              <a:lnSpc>
                <a:spcPct val="170000"/>
              </a:lnSpc>
              <a:buNone/>
            </a:pPr>
            <a:r>
              <a:rPr lang="es-ES" sz="2700" dirty="0">
                <a:solidFill>
                  <a:srgbClr val="595959"/>
                </a:solidFill>
                <a:latin typeface="Calibri Light"/>
                <a:ea typeface="Calibri"/>
                <a:cs typeface="Calibri"/>
              </a:rPr>
              <a:t>Un</a:t>
            </a:r>
            <a:r>
              <a:rPr lang="es-ES" sz="2700" dirty="0">
                <a:solidFill>
                  <a:schemeClr val="accent1"/>
                </a:solidFill>
                <a:latin typeface="Calibri Light"/>
                <a:ea typeface="+mn-lt"/>
                <a:cs typeface="+mn-lt"/>
              </a:rPr>
              <a:t> nodo </a:t>
            </a:r>
            <a:r>
              <a:rPr lang="es-ES" sz="2700" dirty="0">
                <a:solidFill>
                  <a:srgbClr val="595959"/>
                </a:solidFill>
                <a:latin typeface="Calibri Light"/>
                <a:ea typeface="+mn-lt"/>
                <a:cs typeface="+mn-lt"/>
              </a:rPr>
              <a:t>es una unidad fundamental dentro del DOM. Cada nodo puede ser un elemento HTML, un atributo, un texto, un comentario, o incluso un fragmento del documento.</a:t>
            </a:r>
            <a:endParaRPr lang="es-ES" sz="2700" dirty="0">
              <a:solidFill>
                <a:srgbClr val="404040"/>
              </a:solidFill>
              <a:latin typeface="Calibri Light"/>
              <a:ea typeface="Calibri Light"/>
              <a:cs typeface="Calibri Light"/>
            </a:endParaRPr>
          </a:p>
          <a:p>
            <a:pPr>
              <a:lnSpc>
                <a:spcPct val="170000"/>
              </a:lnSpc>
              <a:buFont typeface="Wingdings" panose="020F0502020204030204" pitchFamily="34" charset="0"/>
              <a:buChar char="Ø"/>
            </a:pPr>
            <a:r>
              <a:rPr lang="es-ES" sz="2700" dirty="0">
                <a:solidFill>
                  <a:schemeClr val="accent1"/>
                </a:solidFill>
                <a:latin typeface="Calibri Light"/>
                <a:ea typeface="+mn-lt"/>
                <a:cs typeface="+mn-lt"/>
              </a:rPr>
              <a:t>Elemento (</a:t>
            </a:r>
            <a:r>
              <a:rPr lang="es-ES" sz="2700" dirty="0" err="1">
                <a:solidFill>
                  <a:schemeClr val="accent1"/>
                </a:solidFill>
                <a:latin typeface="Calibri Light"/>
                <a:ea typeface="+mn-lt"/>
                <a:cs typeface="+mn-lt"/>
              </a:rPr>
              <a:t>Element</a:t>
            </a:r>
            <a:r>
              <a:rPr lang="es-ES" sz="2700" dirty="0">
                <a:solidFill>
                  <a:schemeClr val="accent1"/>
                </a:solidFill>
                <a:latin typeface="Calibri Light"/>
                <a:ea typeface="+mn-lt"/>
                <a:cs typeface="+mn-lt"/>
              </a:rPr>
              <a:t> </a:t>
            </a:r>
            <a:r>
              <a:rPr lang="es-ES" sz="2700" dirty="0" err="1">
                <a:solidFill>
                  <a:schemeClr val="accent1"/>
                </a:solidFill>
                <a:latin typeface="Calibri Light"/>
                <a:ea typeface="+mn-lt"/>
                <a:cs typeface="+mn-lt"/>
              </a:rPr>
              <a:t>Node</a:t>
            </a:r>
            <a:r>
              <a:rPr lang="es-ES" sz="2700" dirty="0">
                <a:solidFill>
                  <a:schemeClr val="accent1"/>
                </a:solidFill>
                <a:latin typeface="Calibri Light"/>
                <a:ea typeface="+mn-lt"/>
                <a:cs typeface="+mn-lt"/>
              </a:rPr>
              <a:t>):</a:t>
            </a:r>
            <a:r>
              <a:rPr lang="es-ES" sz="2700" dirty="0">
                <a:latin typeface="Calibri Light"/>
                <a:ea typeface="+mn-lt"/>
                <a:cs typeface="+mn-lt"/>
              </a:rPr>
              <a:t> Representa cualquier elemento HTML, como </a:t>
            </a:r>
            <a:r>
              <a:rPr lang="es-ES" sz="2700" dirty="0">
                <a:latin typeface="Calibri Light"/>
                <a:ea typeface="Calibri Light"/>
                <a:cs typeface="Calibri Light"/>
              </a:rPr>
              <a:t>&lt;</a:t>
            </a:r>
            <a:r>
              <a:rPr lang="es-ES" sz="2700" dirty="0" err="1">
                <a:latin typeface="Calibri Light"/>
                <a:ea typeface="Calibri Light"/>
                <a:cs typeface="Calibri Light"/>
              </a:rPr>
              <a:t>div</a:t>
            </a:r>
            <a:r>
              <a:rPr lang="es-ES" sz="2700" dirty="0">
                <a:latin typeface="Calibri Light"/>
                <a:ea typeface="Calibri Light"/>
                <a:cs typeface="Calibri Light"/>
              </a:rPr>
              <a:t>&gt;</a:t>
            </a:r>
            <a:r>
              <a:rPr lang="es-ES" sz="2700" dirty="0">
                <a:latin typeface="Calibri Light"/>
                <a:ea typeface="+mn-lt"/>
                <a:cs typeface="+mn-lt"/>
              </a:rPr>
              <a:t>, </a:t>
            </a:r>
            <a:r>
              <a:rPr lang="es-ES" sz="2700" dirty="0">
                <a:latin typeface="Calibri Light"/>
                <a:ea typeface="Calibri Light"/>
                <a:cs typeface="Calibri Light"/>
              </a:rPr>
              <a:t>&lt;p&gt;</a:t>
            </a:r>
            <a:r>
              <a:rPr lang="es-ES" sz="2700" dirty="0">
                <a:latin typeface="Calibri Light"/>
                <a:ea typeface="+mn-lt"/>
                <a:cs typeface="+mn-lt"/>
              </a:rPr>
              <a:t>, </a:t>
            </a:r>
            <a:r>
              <a:rPr lang="es-ES" sz="2700" dirty="0">
                <a:latin typeface="Calibri Light"/>
                <a:ea typeface="Calibri Light"/>
                <a:cs typeface="Calibri Light"/>
              </a:rPr>
              <a:t>&lt;a&gt;</a:t>
            </a:r>
            <a:r>
              <a:rPr lang="es-ES" sz="2700" dirty="0">
                <a:latin typeface="Calibri Light"/>
                <a:ea typeface="+mn-lt"/>
                <a:cs typeface="+mn-lt"/>
              </a:rPr>
              <a:t>, etc.</a:t>
            </a:r>
            <a:endParaRPr lang="es-ES" sz="2700" dirty="0">
              <a:latin typeface="Calibri Light"/>
              <a:ea typeface="Calibri Light"/>
              <a:cs typeface="Calibri Light"/>
            </a:endParaRPr>
          </a:p>
          <a:p>
            <a:pPr>
              <a:lnSpc>
                <a:spcPct val="170000"/>
              </a:lnSpc>
              <a:buFont typeface="Wingdings" panose="020F0502020204030204" pitchFamily="34" charset="0"/>
              <a:buChar char="Ø"/>
            </a:pPr>
            <a:r>
              <a:rPr lang="es-ES" sz="2700" dirty="0">
                <a:solidFill>
                  <a:schemeClr val="accent1"/>
                </a:solidFill>
                <a:latin typeface="Calibri Light"/>
                <a:ea typeface="Calibri Light"/>
                <a:cs typeface="Calibri Light"/>
              </a:rPr>
              <a:t>Texto (Text </a:t>
            </a:r>
            <a:r>
              <a:rPr lang="es-ES" sz="2700" dirty="0" err="1">
                <a:solidFill>
                  <a:schemeClr val="accent1"/>
                </a:solidFill>
                <a:latin typeface="Calibri Light"/>
                <a:ea typeface="Calibri Light"/>
                <a:cs typeface="Calibri Light"/>
              </a:rPr>
              <a:t>Node</a:t>
            </a:r>
            <a:r>
              <a:rPr lang="es-ES" sz="2700" dirty="0">
                <a:solidFill>
                  <a:schemeClr val="accent1"/>
                </a:solidFill>
                <a:latin typeface="Calibri Light"/>
                <a:ea typeface="Calibri Light"/>
                <a:cs typeface="Calibri Light"/>
              </a:rPr>
              <a:t>): </a:t>
            </a:r>
            <a:r>
              <a:rPr lang="es-ES" sz="2700" dirty="0">
                <a:latin typeface="Calibri Light"/>
                <a:ea typeface="Calibri Light"/>
                <a:cs typeface="Calibri Light"/>
              </a:rPr>
              <a:t>Representa el contenido textual de un elemento. </a:t>
            </a:r>
          </a:p>
          <a:p>
            <a:pPr>
              <a:lnSpc>
                <a:spcPct val="170000"/>
              </a:lnSpc>
              <a:buFont typeface="Wingdings" panose="020F0502020204030204" pitchFamily="34" charset="0"/>
              <a:buChar char="Ø"/>
            </a:pPr>
            <a:endParaRPr lang="es-ES" sz="2700" dirty="0">
              <a:latin typeface="Calibri Light"/>
              <a:ea typeface="Calibri Light"/>
              <a:cs typeface="Calibri Light"/>
            </a:endParaRPr>
          </a:p>
          <a:p>
            <a:pPr>
              <a:lnSpc>
                <a:spcPct val="150000"/>
              </a:lnSpc>
              <a:buFont typeface="Wingdings" panose="020F0502020204030204" pitchFamily="34" charset="0"/>
              <a:buChar char="Ø"/>
            </a:pPr>
            <a:endParaRPr lang="es-ES" sz="2700" dirty="0">
              <a:solidFill>
                <a:srgbClr val="404040"/>
              </a:solidFill>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a:solidFill>
                <a:srgbClr val="00000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43</a:t>
            </a:fld>
            <a:endParaRPr lang="es-ES">
              <a:latin typeface="Calibri" panose="020F0502020204030204"/>
            </a:endParaRPr>
          </a:p>
        </p:txBody>
      </p:sp>
    </p:spTree>
    <p:extLst>
      <p:ext uri="{BB962C8B-B14F-4D97-AF65-F5344CB8AC3E}">
        <p14:creationId xmlns:p14="http://schemas.microsoft.com/office/powerpoint/2010/main" val="130522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87454" y="711952"/>
            <a:ext cx="15197553" cy="6221507"/>
          </a:xfrm>
        </p:spPr>
        <p:txBody>
          <a:bodyPr vert="horz" lIns="0" tIns="68580" rIns="0" bIns="68580" rtlCol="0" anchor="t">
            <a:normAutofit/>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Calibri Light"/>
                <a:cs typeface="Calibri Light"/>
              </a:rPr>
              <a:t>NODOS</a:t>
            </a:r>
            <a:endParaRPr lang="es-ES" sz="2700" dirty="0">
              <a:latin typeface="Calibri Light"/>
              <a:ea typeface="Calibri Light"/>
              <a:cs typeface="Calibri Light"/>
            </a:endParaRPr>
          </a:p>
          <a:p>
            <a:pPr>
              <a:lnSpc>
                <a:spcPct val="160000"/>
              </a:lnSpc>
              <a:buFont typeface="Wingdings" panose="020F0502020204030204" pitchFamily="34" charset="0"/>
              <a:buChar char="Ø"/>
            </a:pPr>
            <a:r>
              <a:rPr lang="es-ES" dirty="0">
                <a:solidFill>
                  <a:schemeClr val="accent1"/>
                </a:solidFill>
                <a:latin typeface="Calibri Light"/>
                <a:ea typeface="+mn-lt"/>
                <a:cs typeface="+mn-lt"/>
              </a:rPr>
              <a:t>Atributo (</a:t>
            </a:r>
            <a:r>
              <a:rPr lang="es-ES" err="1">
                <a:solidFill>
                  <a:schemeClr val="accent1"/>
                </a:solidFill>
                <a:latin typeface="Calibri Light"/>
                <a:ea typeface="+mn-lt"/>
                <a:cs typeface="+mn-lt"/>
              </a:rPr>
              <a:t>Attribute</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Node</a:t>
            </a:r>
            <a:r>
              <a:rPr lang="es-ES" dirty="0">
                <a:solidFill>
                  <a:schemeClr val="accent1"/>
                </a:solidFill>
                <a:latin typeface="Calibri Light"/>
                <a:ea typeface="+mn-lt"/>
                <a:cs typeface="+mn-lt"/>
              </a:rPr>
              <a:t>):</a:t>
            </a:r>
            <a:r>
              <a:rPr lang="es-ES" b="1" dirty="0">
                <a:latin typeface="Calibri Light"/>
                <a:ea typeface="+mn-lt"/>
                <a:cs typeface="+mn-lt"/>
              </a:rPr>
              <a:t> </a:t>
            </a:r>
            <a:r>
              <a:rPr lang="es-ES" dirty="0">
                <a:latin typeface="Calibri Light"/>
                <a:ea typeface="+mn-lt"/>
                <a:cs typeface="+mn-lt"/>
              </a:rPr>
              <a:t>Representa un atributo de un elemento, como id, </a:t>
            </a:r>
            <a:r>
              <a:rPr lang="es-ES" err="1">
                <a:latin typeface="Calibri Light"/>
                <a:ea typeface="+mn-lt"/>
                <a:cs typeface="+mn-lt"/>
              </a:rPr>
              <a:t>class</a:t>
            </a:r>
            <a:r>
              <a:rPr lang="es-ES" dirty="0">
                <a:latin typeface="Calibri Light"/>
                <a:ea typeface="+mn-lt"/>
                <a:cs typeface="+mn-lt"/>
              </a:rPr>
              <a:t>, </a:t>
            </a:r>
            <a:r>
              <a:rPr lang="es-ES" err="1">
                <a:latin typeface="Calibri Light"/>
                <a:ea typeface="+mn-lt"/>
                <a:cs typeface="+mn-lt"/>
              </a:rPr>
              <a:t>href</a:t>
            </a:r>
            <a:r>
              <a:rPr lang="es-ES" dirty="0">
                <a:latin typeface="Calibri Light"/>
                <a:ea typeface="+mn-lt"/>
                <a:cs typeface="+mn-lt"/>
              </a:rPr>
              <a:t>, etc.</a:t>
            </a:r>
            <a:endParaRPr lang="es-ES" dirty="0">
              <a:latin typeface="Calibri Light"/>
              <a:ea typeface="Calibri" panose="020F0502020204030204"/>
              <a:cs typeface="Calibri" panose="020F0502020204030204"/>
            </a:endParaRPr>
          </a:p>
          <a:p>
            <a:pPr>
              <a:lnSpc>
                <a:spcPct val="160000"/>
              </a:lnSpc>
              <a:buFont typeface="Wingdings" panose="020F0502020204030204" pitchFamily="34" charset="0"/>
              <a:buChar char="Ø"/>
            </a:pPr>
            <a:r>
              <a:rPr lang="es-ES" dirty="0">
                <a:solidFill>
                  <a:schemeClr val="accent1"/>
                </a:solidFill>
                <a:latin typeface="Calibri Light"/>
                <a:ea typeface="Calibri"/>
                <a:cs typeface="Calibri"/>
              </a:rPr>
              <a:t>Comentario (</a:t>
            </a:r>
            <a:r>
              <a:rPr lang="es-ES" err="1">
                <a:solidFill>
                  <a:schemeClr val="accent1"/>
                </a:solidFill>
                <a:latin typeface="Calibri Light"/>
                <a:ea typeface="Calibri"/>
                <a:cs typeface="Calibri"/>
              </a:rPr>
              <a:t>Comment</a:t>
            </a:r>
            <a:r>
              <a:rPr lang="es-ES" dirty="0">
                <a:solidFill>
                  <a:schemeClr val="accent1"/>
                </a:solidFill>
                <a:latin typeface="Calibri Light"/>
                <a:ea typeface="Calibri"/>
                <a:cs typeface="Calibri"/>
              </a:rPr>
              <a:t> </a:t>
            </a:r>
            <a:r>
              <a:rPr lang="es-ES" err="1">
                <a:solidFill>
                  <a:schemeClr val="accent1"/>
                </a:solidFill>
                <a:latin typeface="Calibri Light"/>
                <a:ea typeface="Calibri"/>
                <a:cs typeface="Calibri"/>
              </a:rPr>
              <a:t>Node</a:t>
            </a:r>
            <a:r>
              <a:rPr lang="es-ES" dirty="0">
                <a:solidFill>
                  <a:schemeClr val="accent1"/>
                </a:solidFill>
                <a:latin typeface="Calibri Light"/>
                <a:ea typeface="Calibri"/>
                <a:cs typeface="Calibri"/>
              </a:rPr>
              <a:t>) :</a:t>
            </a:r>
            <a:r>
              <a:rPr lang="es-ES" dirty="0">
                <a:solidFill>
                  <a:srgbClr val="404040"/>
                </a:solidFill>
                <a:latin typeface="Calibri Light"/>
                <a:ea typeface="Calibri"/>
                <a:cs typeface="Calibri"/>
              </a:rPr>
              <a:t> Representa un comentario dentro del HTML.</a:t>
            </a:r>
            <a:r>
              <a:rPr lang="es-ES" dirty="0">
                <a:solidFill>
                  <a:srgbClr val="404040"/>
                </a:solidFill>
                <a:latin typeface="Calibri Light"/>
                <a:ea typeface="+mn-lt"/>
                <a:cs typeface="+mn-lt"/>
              </a:rPr>
              <a:t> Todo el texto dentro de </a:t>
            </a:r>
            <a:r>
              <a:rPr lang="es-ES" dirty="0">
                <a:solidFill>
                  <a:srgbClr val="404040"/>
                </a:solidFill>
                <a:latin typeface="Calibri Light"/>
                <a:ea typeface="Calibri"/>
                <a:cs typeface="Calibri"/>
              </a:rPr>
              <a:t>&lt;!-- --&gt;</a:t>
            </a:r>
            <a:r>
              <a:rPr lang="es-ES" dirty="0">
                <a:solidFill>
                  <a:srgbClr val="404040"/>
                </a:solidFill>
                <a:latin typeface="Calibri Light"/>
                <a:ea typeface="+mn-lt"/>
                <a:cs typeface="+mn-lt"/>
              </a:rPr>
              <a:t> es un nodo de comentario.</a:t>
            </a:r>
            <a:endParaRPr lang="es-ES" dirty="0">
              <a:solidFill>
                <a:srgbClr val="404040"/>
              </a:solidFill>
              <a:latin typeface="Calibri Light"/>
              <a:ea typeface="Calibri"/>
              <a:cs typeface="Calibri"/>
            </a:endParaRPr>
          </a:p>
          <a:p>
            <a:pPr marL="428625" indent="-428625">
              <a:lnSpc>
                <a:spcPct val="160000"/>
              </a:lnSpc>
              <a:buFont typeface="Wingdings" panose="020F0502020204030204" pitchFamily="34" charset="0"/>
              <a:buChar char="Ø"/>
            </a:pPr>
            <a:r>
              <a:rPr lang="es-ES" err="1">
                <a:solidFill>
                  <a:schemeClr val="accent1"/>
                </a:solidFill>
                <a:latin typeface="Calibri Light"/>
                <a:ea typeface="Calibri"/>
                <a:cs typeface="Calibri"/>
              </a:rPr>
              <a:t>Document</a:t>
            </a:r>
            <a:r>
              <a:rPr lang="es-ES" dirty="0">
                <a:solidFill>
                  <a:schemeClr val="accent1"/>
                </a:solidFill>
                <a:latin typeface="Calibri Light"/>
                <a:ea typeface="Calibri"/>
                <a:cs typeface="Calibri"/>
              </a:rPr>
              <a:t> (</a:t>
            </a:r>
            <a:r>
              <a:rPr lang="es-ES" err="1">
                <a:solidFill>
                  <a:schemeClr val="accent1"/>
                </a:solidFill>
                <a:latin typeface="Calibri Light"/>
                <a:ea typeface="Calibri"/>
                <a:cs typeface="Calibri"/>
              </a:rPr>
              <a:t>Document</a:t>
            </a:r>
            <a:r>
              <a:rPr lang="es-ES" dirty="0">
                <a:solidFill>
                  <a:schemeClr val="accent1"/>
                </a:solidFill>
                <a:latin typeface="Calibri Light"/>
                <a:ea typeface="Calibri"/>
                <a:cs typeface="Calibri"/>
              </a:rPr>
              <a:t> </a:t>
            </a:r>
            <a:r>
              <a:rPr lang="es-ES" err="1">
                <a:solidFill>
                  <a:schemeClr val="accent1"/>
                </a:solidFill>
                <a:latin typeface="Calibri Light"/>
                <a:ea typeface="Calibri"/>
                <a:cs typeface="Calibri"/>
              </a:rPr>
              <a:t>Node</a:t>
            </a:r>
            <a:r>
              <a:rPr lang="es-ES" dirty="0">
                <a:solidFill>
                  <a:schemeClr val="accent1"/>
                </a:solidFill>
                <a:latin typeface="Calibri Light"/>
                <a:ea typeface="Calibri"/>
                <a:cs typeface="Calibri"/>
              </a:rPr>
              <a:t>):</a:t>
            </a:r>
            <a:r>
              <a:rPr lang="es-ES" dirty="0">
                <a:solidFill>
                  <a:srgbClr val="404040"/>
                </a:solidFill>
                <a:latin typeface="Calibri Light"/>
                <a:ea typeface="Calibri"/>
                <a:cs typeface="Calibri"/>
              </a:rPr>
              <a:t> Representa el documento completo. Es la </a:t>
            </a:r>
            <a:r>
              <a:rPr lang="es-ES" err="1">
                <a:solidFill>
                  <a:srgbClr val="404040"/>
                </a:solidFill>
                <a:latin typeface="Calibri Light"/>
                <a:ea typeface="Calibri"/>
                <a:cs typeface="Calibri"/>
              </a:rPr>
              <a:t>raiz</a:t>
            </a:r>
            <a:r>
              <a:rPr lang="es-ES" dirty="0">
                <a:solidFill>
                  <a:srgbClr val="404040"/>
                </a:solidFill>
                <a:latin typeface="Calibri Light"/>
                <a:ea typeface="Calibri"/>
                <a:cs typeface="Calibri"/>
              </a:rPr>
              <a:t> del </a:t>
            </a:r>
            <a:r>
              <a:rPr lang="es-ES" err="1">
                <a:solidFill>
                  <a:srgbClr val="404040"/>
                </a:solidFill>
                <a:latin typeface="Calibri Light"/>
                <a:ea typeface="Calibri"/>
                <a:cs typeface="Calibri"/>
              </a:rPr>
              <a:t>arbol</a:t>
            </a:r>
            <a:r>
              <a:rPr lang="es-ES" dirty="0">
                <a:solidFill>
                  <a:srgbClr val="404040"/>
                </a:solidFill>
                <a:latin typeface="Calibri Light"/>
                <a:ea typeface="Calibri"/>
                <a:cs typeface="Calibri"/>
              </a:rPr>
              <a:t> del DOM.</a:t>
            </a:r>
          </a:p>
          <a:p>
            <a:pPr marL="0" indent="0">
              <a:lnSpc>
                <a:spcPct val="170000"/>
              </a:lnSpc>
              <a:buNone/>
            </a:pPr>
            <a:endParaRPr lang="es-ES" sz="2700" dirty="0">
              <a:solidFill>
                <a:srgbClr val="404040"/>
              </a:solidFill>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a:solidFill>
                <a:srgbClr val="000000"/>
              </a:solidFill>
              <a:latin typeface="Calibri" panose="020F0502020204030204"/>
              <a:ea typeface="Calibri"/>
              <a:cs typeface="Calibri"/>
            </a:endParaRPr>
          </a:p>
          <a:p>
            <a:pPr>
              <a:buFont typeface="Wingdings" panose="020F0502020204030204" pitchFamily="34" charset="0"/>
              <a:buChar char="Ø"/>
            </a:pPr>
            <a:endParaRPr lang="es-ES">
              <a:solidFill>
                <a:srgbClr val="40404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44</a:t>
            </a:fld>
            <a:endParaRPr lang="es-ES">
              <a:latin typeface="Calibri" panose="020F0502020204030204"/>
            </a:endParaRPr>
          </a:p>
        </p:txBody>
      </p:sp>
    </p:spTree>
    <p:extLst>
      <p:ext uri="{BB962C8B-B14F-4D97-AF65-F5344CB8AC3E}">
        <p14:creationId xmlns:p14="http://schemas.microsoft.com/office/powerpoint/2010/main" val="140933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800443" y="1140577"/>
            <a:ext cx="15197553" cy="6221507"/>
          </a:xfrm>
        </p:spPr>
        <p:txBody>
          <a:bodyPr vert="horz" lIns="0" tIns="68580" rIns="0" bIns="68580" rtlCol="0" anchor="t">
            <a:normAutofit fontScale="77500" lnSpcReduction="20000"/>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Calibri Light"/>
                <a:cs typeface="Calibri Light"/>
              </a:rPr>
              <a:t>Selectores</a:t>
            </a:r>
          </a:p>
          <a:p>
            <a:pPr marL="0" indent="0">
              <a:lnSpc>
                <a:spcPct val="160000"/>
              </a:lnSpc>
              <a:buNone/>
            </a:pPr>
            <a:r>
              <a:rPr lang="es-ES" sz="2850" dirty="0">
                <a:solidFill>
                  <a:srgbClr val="404040"/>
                </a:solidFill>
                <a:latin typeface="Calibri Light"/>
                <a:ea typeface="Calibri"/>
                <a:cs typeface="Calibri"/>
              </a:rPr>
              <a:t>En JavaScript contamos con una serie de métodos denominados</a:t>
            </a:r>
            <a:r>
              <a:rPr lang="es-ES" sz="2850" dirty="0">
                <a:solidFill>
                  <a:schemeClr val="tx1"/>
                </a:solidFill>
                <a:latin typeface="Calibri Light"/>
                <a:ea typeface="Calibri"/>
                <a:cs typeface="Calibri"/>
              </a:rPr>
              <a:t> </a:t>
            </a:r>
            <a:r>
              <a:rPr lang="es-ES" sz="2850" dirty="0">
                <a:solidFill>
                  <a:schemeClr val="accent1"/>
                </a:solidFill>
                <a:latin typeface="Calibri Light"/>
                <a:ea typeface="Calibri"/>
                <a:cs typeface="Calibri"/>
              </a:rPr>
              <a:t>selectores </a:t>
            </a:r>
            <a:r>
              <a:rPr lang="es-ES" sz="2850" dirty="0">
                <a:solidFill>
                  <a:srgbClr val="404040"/>
                </a:solidFill>
                <a:latin typeface="Calibri Light"/>
                <a:ea typeface="Calibri"/>
                <a:cs typeface="Calibri"/>
              </a:rPr>
              <a:t>que nos permiten seleccionar elementos de nuestro documento, y luego tratarlos como objetos: consultar y modificar sus propiedades, e invocar sus métodos.</a:t>
            </a:r>
            <a:endParaRPr lang="es-ES" sz="2850" dirty="0">
              <a:latin typeface="Calibri Light"/>
            </a:endParaRPr>
          </a:p>
          <a:p>
            <a:pPr>
              <a:lnSpc>
                <a:spcPct val="160000"/>
              </a:lnSpc>
              <a:buFont typeface="Wingdings" panose="020F0502020204030204" pitchFamily="34" charset="0"/>
              <a:buChar char="Ø"/>
            </a:pPr>
            <a:r>
              <a:rPr lang="es-ES" sz="2700" err="1">
                <a:solidFill>
                  <a:schemeClr val="accent1"/>
                </a:solidFill>
                <a:latin typeface="Calibri Light"/>
                <a:ea typeface="Calibri"/>
                <a:cs typeface="Calibri"/>
              </a:rPr>
              <a:t>getElementById</a:t>
            </a:r>
            <a:r>
              <a:rPr lang="es-ES" sz="2700" dirty="0">
                <a:solidFill>
                  <a:schemeClr val="accent1"/>
                </a:solidFill>
                <a:latin typeface="Calibri Light"/>
                <a:ea typeface="Calibri"/>
                <a:cs typeface="Calibri"/>
              </a:rPr>
              <a:t>()</a:t>
            </a:r>
            <a:r>
              <a:rPr lang="es-ES" sz="2700" dirty="0">
                <a:solidFill>
                  <a:srgbClr val="404040"/>
                </a:solidFill>
                <a:latin typeface="Calibri Light"/>
                <a:ea typeface="Calibri"/>
                <a:cs typeface="Calibri"/>
              </a:rPr>
              <a:t>, accede al primer elemento con un id especifico.</a:t>
            </a:r>
            <a:endParaRPr lang="es-ES" sz="2700">
              <a:solidFill>
                <a:srgbClr val="404040"/>
              </a:solidFill>
              <a:latin typeface="Calibri Light"/>
              <a:ea typeface="Calibri"/>
              <a:cs typeface="Calibri"/>
            </a:endParaRPr>
          </a:p>
          <a:p>
            <a:pPr>
              <a:lnSpc>
                <a:spcPct val="160000"/>
              </a:lnSpc>
              <a:buFont typeface="Wingdings" panose="020F0502020204030204" pitchFamily="34" charset="0"/>
              <a:buChar char="Ø"/>
            </a:pPr>
            <a:r>
              <a:rPr lang="es-ES" sz="2700" err="1">
                <a:solidFill>
                  <a:schemeClr val="accent1"/>
                </a:solidFill>
                <a:latin typeface="Calibri Light"/>
                <a:ea typeface="Calibri Light"/>
                <a:cs typeface="Calibri Light"/>
              </a:rPr>
              <a:t>getElementByName</a:t>
            </a:r>
            <a:r>
              <a:rPr lang="es-ES" sz="2700" dirty="0">
                <a:solidFill>
                  <a:schemeClr val="accent1"/>
                </a:solidFill>
                <a:latin typeface="Calibri Light"/>
                <a:ea typeface="Calibri Light"/>
                <a:cs typeface="Calibri Light"/>
              </a:rPr>
              <a:t>(), </a:t>
            </a:r>
            <a:r>
              <a:rPr lang="es-ES" sz="2700" dirty="0">
                <a:solidFill>
                  <a:schemeClr val="tx1"/>
                </a:solidFill>
                <a:latin typeface="Calibri Light"/>
                <a:ea typeface="Calibri Light"/>
                <a:cs typeface="Calibri Light"/>
              </a:rPr>
              <a:t>accede a todos los elementos con un nombre (</a:t>
            </a:r>
            <a:r>
              <a:rPr lang="es-ES" sz="2700" err="1">
                <a:solidFill>
                  <a:schemeClr val="tx1"/>
                </a:solidFill>
                <a:latin typeface="Calibri Light"/>
                <a:ea typeface="Calibri Light"/>
                <a:cs typeface="Calibri Light"/>
              </a:rPr>
              <a:t>name</a:t>
            </a:r>
            <a:r>
              <a:rPr lang="es-ES" sz="2700" dirty="0">
                <a:solidFill>
                  <a:schemeClr val="tx1"/>
                </a:solidFill>
                <a:latin typeface="Calibri Light"/>
                <a:ea typeface="Calibri Light"/>
                <a:cs typeface="Calibri Light"/>
              </a:rPr>
              <a:t>) específico.</a:t>
            </a:r>
            <a:endParaRPr lang="es-ES" sz="2700">
              <a:solidFill>
                <a:schemeClr val="tx1"/>
              </a:solidFill>
              <a:latin typeface="Calibri Light"/>
              <a:ea typeface="Calibri"/>
              <a:cs typeface="Calibri"/>
            </a:endParaRPr>
          </a:p>
          <a:p>
            <a:pPr>
              <a:lnSpc>
                <a:spcPct val="160000"/>
              </a:lnSpc>
              <a:buFont typeface="Wingdings" panose="020F0502020204030204" pitchFamily="34" charset="0"/>
              <a:buChar char="Ø"/>
            </a:pPr>
            <a:r>
              <a:rPr lang="es-ES" sz="2700" err="1">
                <a:solidFill>
                  <a:schemeClr val="accent1"/>
                </a:solidFill>
                <a:latin typeface="Calibri Light"/>
                <a:ea typeface="Calibri Light"/>
                <a:cs typeface="Calibri Light"/>
              </a:rPr>
              <a:t>getElementByTagName</a:t>
            </a:r>
            <a:r>
              <a:rPr lang="es-ES" sz="2700" dirty="0">
                <a:solidFill>
                  <a:schemeClr val="accent1"/>
                </a:solidFill>
                <a:latin typeface="Calibri Light"/>
                <a:ea typeface="Calibri Light"/>
                <a:cs typeface="Calibri Light"/>
              </a:rPr>
              <a:t>(), </a:t>
            </a:r>
            <a:r>
              <a:rPr lang="es-ES" sz="2700" dirty="0">
                <a:solidFill>
                  <a:schemeClr val="tx1"/>
                </a:solidFill>
                <a:latin typeface="Calibri Light"/>
                <a:ea typeface="Calibri Light"/>
                <a:cs typeface="Calibri Light"/>
              </a:rPr>
              <a:t>accede a todos los elementos con un </a:t>
            </a:r>
            <a:r>
              <a:rPr lang="es-ES" sz="2700" err="1">
                <a:solidFill>
                  <a:schemeClr val="tx1"/>
                </a:solidFill>
                <a:latin typeface="Calibri Light"/>
                <a:ea typeface="Calibri Light"/>
                <a:cs typeface="Calibri Light"/>
              </a:rPr>
              <a:t>tagname</a:t>
            </a:r>
            <a:r>
              <a:rPr lang="es-ES" sz="2700" dirty="0">
                <a:solidFill>
                  <a:schemeClr val="tx1"/>
                </a:solidFill>
                <a:latin typeface="Calibri Light"/>
                <a:ea typeface="Calibri Light"/>
                <a:cs typeface="Calibri Light"/>
              </a:rPr>
              <a:t> (etiqueta HTML) específico.</a:t>
            </a:r>
            <a:endParaRPr lang="es-ES" sz="2700">
              <a:solidFill>
                <a:schemeClr val="tx1"/>
              </a:solidFill>
              <a:latin typeface="Calibri Light"/>
              <a:ea typeface="Calibri Light"/>
              <a:cs typeface="Calibri Light"/>
            </a:endParaRPr>
          </a:p>
          <a:p>
            <a:pPr>
              <a:lnSpc>
                <a:spcPct val="170000"/>
              </a:lnSpc>
              <a:buFont typeface="Wingdings" panose="020F0502020204030204" pitchFamily="34" charset="0"/>
              <a:buChar char="Ø"/>
            </a:pPr>
            <a:r>
              <a:rPr lang="es-ES" sz="2700" dirty="0" err="1">
                <a:solidFill>
                  <a:schemeClr val="accent1"/>
                </a:solidFill>
                <a:latin typeface="Calibri Light"/>
                <a:ea typeface="Calibri Light"/>
                <a:cs typeface="Calibri Light"/>
              </a:rPr>
              <a:t>querySelector</a:t>
            </a:r>
            <a:r>
              <a:rPr lang="es-ES" sz="2700" dirty="0">
                <a:solidFill>
                  <a:schemeClr val="accent1"/>
                </a:solidFill>
                <a:latin typeface="Calibri Light"/>
                <a:ea typeface="Calibri Light"/>
                <a:cs typeface="Calibri Light"/>
              </a:rPr>
              <a:t>(),</a:t>
            </a:r>
            <a:r>
              <a:rPr lang="es-ES" sz="2700" dirty="0">
                <a:solidFill>
                  <a:schemeClr val="tx1"/>
                </a:solidFill>
                <a:latin typeface="Calibri Light"/>
                <a:ea typeface="Calibri Light"/>
                <a:cs typeface="Calibri Light"/>
              </a:rPr>
              <a:t> devuelve el primer elemento que coincide con un selector CSS especificado. Para obtener todos los elementos que coinciden (no solo el primero), se debe utilizar </a:t>
            </a:r>
            <a:r>
              <a:rPr lang="es-ES" sz="2700" dirty="0" err="1">
                <a:solidFill>
                  <a:schemeClr val="accent1"/>
                </a:solidFill>
                <a:latin typeface="Calibri Light"/>
                <a:ea typeface="Calibri Light"/>
                <a:cs typeface="Calibri Light"/>
              </a:rPr>
              <a:t>querySelectorAll</a:t>
            </a:r>
            <a:r>
              <a:rPr lang="es-ES" sz="2700" dirty="0">
                <a:solidFill>
                  <a:schemeClr val="accent1"/>
                </a:solidFill>
                <a:latin typeface="Calibri Light"/>
                <a:ea typeface="Calibri Light"/>
                <a:cs typeface="Calibri Light"/>
              </a:rPr>
              <a:t>().</a:t>
            </a:r>
          </a:p>
          <a:p>
            <a:pPr>
              <a:buFont typeface="Wingdings" panose="020F0502020204030204" pitchFamily="34" charset="0"/>
              <a:buChar char="Ø"/>
            </a:pPr>
            <a:endParaRPr lang="es-ES">
              <a:solidFill>
                <a:srgbClr val="404040"/>
              </a:solidFill>
              <a:latin typeface="Calibri" panose="020F0502020204030204"/>
              <a:ea typeface="Calibri"/>
              <a:cs typeface="Calibri"/>
            </a:endParaRPr>
          </a:p>
          <a:p>
            <a:pPr>
              <a:buFont typeface="Wingdings" panose="020F0502020204030204" pitchFamily="34" charset="0"/>
              <a:buChar char="Ø"/>
            </a:pPr>
            <a:endParaRPr lang="es-ES">
              <a:solidFill>
                <a:srgbClr val="404040"/>
              </a:solidFill>
              <a:latin typeface="Calibri" panose="020F0502020204030204"/>
              <a:ea typeface="Calibri"/>
              <a:cs typeface="Calibri"/>
            </a:endParaRPr>
          </a:p>
          <a:p>
            <a:pPr>
              <a:buFont typeface="Wingdings" panose="020F0502020204030204" pitchFamily="34" charset="0"/>
              <a:buChar char="Ø"/>
            </a:pPr>
            <a:endParaRPr lang="es-ES">
              <a:solidFill>
                <a:srgbClr val="404040"/>
              </a:solidFill>
              <a:latin typeface="Calibri" panose="020F0502020204030204"/>
              <a:ea typeface="Calibri"/>
              <a:cs typeface="Calibri"/>
            </a:endParaRPr>
          </a:p>
          <a:p>
            <a:pPr>
              <a:buFont typeface="Wingdings" panose="020F0502020204030204" pitchFamily="34" charset="0"/>
              <a:buChar char="Ø"/>
            </a:pPr>
            <a:endParaRPr lang="es-ES">
              <a:solidFill>
                <a:srgbClr val="40404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45</a:t>
            </a:fld>
            <a:endParaRPr lang="es-ES">
              <a:latin typeface="Calibri" panose="020F0502020204030204"/>
            </a:endParaRPr>
          </a:p>
        </p:txBody>
      </p:sp>
    </p:spTree>
    <p:extLst>
      <p:ext uri="{BB962C8B-B14F-4D97-AF65-F5344CB8AC3E}">
        <p14:creationId xmlns:p14="http://schemas.microsoft.com/office/powerpoint/2010/main" val="170694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76" name="Group 3"/>
          <p:cNvGrpSpPr/>
          <p:nvPr/>
        </p:nvGrpSpPr>
        <p:grpSpPr>
          <a:xfrm>
            <a:off x="15561360" y="9179280"/>
            <a:ext cx="3313800" cy="1107720"/>
            <a:chOff x="15561360" y="9179280"/>
            <a:chExt cx="3313800" cy="1107720"/>
          </a:xfrm>
        </p:grpSpPr>
        <p:sp>
          <p:nvSpPr>
            <p:cNvPr id="777"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78"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79" name="Group 6"/>
          <p:cNvGrpSpPr/>
          <p:nvPr/>
        </p:nvGrpSpPr>
        <p:grpSpPr>
          <a:xfrm>
            <a:off x="14096520" y="9732960"/>
            <a:ext cx="2135160" cy="553680"/>
            <a:chOff x="14096520" y="9732960"/>
            <a:chExt cx="2135160" cy="553680"/>
          </a:xfrm>
        </p:grpSpPr>
        <p:sp>
          <p:nvSpPr>
            <p:cNvPr id="780"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81"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82" name="Group 9"/>
          <p:cNvGrpSpPr/>
          <p:nvPr/>
        </p:nvGrpSpPr>
        <p:grpSpPr>
          <a:xfrm>
            <a:off x="16044120" y="457920"/>
            <a:ext cx="2180160" cy="728640"/>
            <a:chOff x="16044120" y="457920"/>
            <a:chExt cx="2180160" cy="728640"/>
          </a:xfrm>
        </p:grpSpPr>
        <p:sp>
          <p:nvSpPr>
            <p:cNvPr id="783"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784"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85" name="Group 12"/>
          <p:cNvGrpSpPr/>
          <p:nvPr/>
        </p:nvGrpSpPr>
        <p:grpSpPr>
          <a:xfrm>
            <a:off x="17134200" y="-299520"/>
            <a:ext cx="3432960" cy="1147320"/>
            <a:chOff x="17134200" y="-299520"/>
            <a:chExt cx="3432960" cy="1147320"/>
          </a:xfrm>
        </p:grpSpPr>
        <p:sp>
          <p:nvSpPr>
            <p:cNvPr id="786"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787"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88" name="Group 15"/>
          <p:cNvGrpSpPr/>
          <p:nvPr/>
        </p:nvGrpSpPr>
        <p:grpSpPr>
          <a:xfrm>
            <a:off x="277560" y="291600"/>
            <a:ext cx="1174320" cy="1543320"/>
            <a:chOff x="277560" y="291600"/>
            <a:chExt cx="1174320" cy="1543320"/>
          </a:xfrm>
        </p:grpSpPr>
        <p:sp>
          <p:nvSpPr>
            <p:cNvPr id="789"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90"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791" name="Freeform 18"/>
          <p:cNvSpPr/>
          <p:nvPr/>
        </p:nvSpPr>
        <p:spPr>
          <a:xfrm>
            <a:off x="8454960" y="2242800"/>
            <a:ext cx="9191520" cy="5801040"/>
          </a:xfrm>
          <a:custGeom>
            <a:avLst/>
            <a:gdLst/>
            <a:ahLst/>
            <a:cxnLst/>
            <a:rect l="l" t="t" r="r" b="b"/>
            <a:pathLst>
              <a:path w="9191797" h="5801274">
                <a:moveTo>
                  <a:pt x="0" y="0"/>
                </a:moveTo>
                <a:lnTo>
                  <a:pt x="9191797" y="0"/>
                </a:lnTo>
                <a:lnTo>
                  <a:pt x="9191797" y="5801274"/>
                </a:lnTo>
                <a:lnTo>
                  <a:pt x="0" y="580127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792" name="TextBox 19"/>
          <p:cNvSpPr/>
          <p:nvPr/>
        </p:nvSpPr>
        <p:spPr>
          <a:xfrm>
            <a:off x="1582920" y="544680"/>
            <a:ext cx="11467440" cy="83471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dirty="0">
                <a:solidFill>
                  <a:srgbClr val="004AAD"/>
                </a:solidFill>
                <a:latin typeface="Open Sans Bold"/>
                <a:ea typeface="Open Sans Bold"/>
              </a:rPr>
              <a:t>EJEMPLO: INTERACCIÓN CON EL DOM</a:t>
            </a:r>
            <a:endParaRPr lang="en-US" sz="5000" b="0" strike="noStrike" spc="-1" dirty="0">
              <a:latin typeface="Arial"/>
            </a:endParaRPr>
          </a:p>
        </p:txBody>
      </p:sp>
      <p:sp>
        <p:nvSpPr>
          <p:cNvPr id="793" name="TextBox 20"/>
          <p:cNvSpPr/>
          <p:nvPr/>
        </p:nvSpPr>
        <p:spPr>
          <a:xfrm>
            <a:off x="1452240" y="2383920"/>
            <a:ext cx="6604560" cy="6026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JavaScript puede seleccionar elementos del DOM utilizando métodos como </a:t>
            </a:r>
            <a:r>
              <a:rPr lang="en-US" sz="2890" b="0" strike="noStrike" spc="-103">
                <a:solidFill>
                  <a:srgbClr val="004AAD"/>
                </a:solidFill>
                <a:latin typeface="Poppins Bold"/>
                <a:ea typeface="Poppins Bold"/>
              </a:rPr>
              <a:t>getElementById, getElementsByClassName, getElementsByTagName, y querySelector</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Después de seleccionar un elemento, se pueden realizar cambios en su contenido, estilo, atributos, e incluso crear o eliminar nodos.</a:t>
            </a:r>
            <a:endParaRPr lang="en-US" sz="2890" b="0" strike="noStrike" spc="-1">
              <a:latin typeface="Arial"/>
            </a:endParaRPr>
          </a:p>
          <a:p>
            <a:pPr>
              <a:lnSpc>
                <a:spcPts val="3954"/>
              </a:lnSpc>
              <a:buNone/>
            </a:pPr>
            <a:endParaRPr lang="en-US" sz="1800" b="0" strike="noStrike" spc="-1">
              <a:latin typeface="Arial"/>
            </a:endParaRPr>
          </a:p>
        </p:txBody>
      </p:sp>
    </p:spTree>
    <p:extLst>
      <p:ext uri="{BB962C8B-B14F-4D97-AF65-F5344CB8AC3E}">
        <p14:creationId xmlns:p14="http://schemas.microsoft.com/office/powerpoint/2010/main" val="359297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dirty="0">
                <a:solidFill>
                  <a:srgbClr val="FFFFFF"/>
                </a:solidFill>
                <a:ea typeface="Calibri Light"/>
                <a:cs typeface="Calibri Light"/>
              </a:rPr>
              <a:t>DOM</a:t>
            </a: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832915" y="711952"/>
            <a:ext cx="8742201" cy="6702086"/>
          </a:xfrm>
        </p:spPr>
        <p:txBody>
          <a:bodyPr vert="horz" lIns="0" tIns="68580" rIns="0" bIns="68580" rtlCol="0" anchor="t">
            <a:normAutofit fontScale="92500"/>
          </a:bodyPr>
          <a:lstStyle/>
          <a:p>
            <a:pPr>
              <a:buFont typeface="Wingdings" panose="020F0502020204030204" pitchFamily="34" charset="0"/>
              <a:buChar char="Ø"/>
            </a:pPr>
            <a:endParaRPr lang="es-ES" sz="3600" b="1" dirty="0">
              <a:latin typeface="Calibri Light"/>
              <a:ea typeface="+mn-lt"/>
              <a:cs typeface="+mn-lt"/>
            </a:endParaRPr>
          </a:p>
          <a:p>
            <a:pPr marL="0" indent="0">
              <a:lnSpc>
                <a:spcPct val="150000"/>
              </a:lnSpc>
              <a:buNone/>
            </a:pPr>
            <a:r>
              <a:rPr lang="es-ES" sz="4800" b="1" dirty="0">
                <a:latin typeface="Calibri Light"/>
                <a:ea typeface="Calibri Light"/>
                <a:cs typeface="Calibri Light"/>
              </a:rPr>
              <a:t>Manipulación del DOM</a:t>
            </a:r>
          </a:p>
          <a:p>
            <a:pPr marL="0" indent="0">
              <a:lnSpc>
                <a:spcPct val="160000"/>
              </a:lnSpc>
              <a:buNone/>
            </a:pPr>
            <a:r>
              <a:rPr lang="es-ES" sz="2700" dirty="0">
                <a:solidFill>
                  <a:srgbClr val="0A0A23"/>
                </a:solidFill>
                <a:latin typeface="Calibri Light"/>
                <a:ea typeface="Lato"/>
                <a:cs typeface="Lato"/>
              </a:rPr>
              <a:t>La manipulación es el objetivo principal del DOM. Es todo lo que sucede después de hacer referencia y seleccionar los elementos con los que se desea trabajar. Esto conduce a un cambio en el estado del elemento, de estático a dinámico.</a:t>
            </a:r>
          </a:p>
          <a:p>
            <a:pPr marL="514350" indent="-514350">
              <a:lnSpc>
                <a:spcPct val="150000"/>
              </a:lnSpc>
              <a:buFont typeface="Wingdings" panose="020F0502020204030204" pitchFamily="34" charset="0"/>
              <a:buChar char="Ø"/>
            </a:pPr>
            <a:r>
              <a:rPr lang="es-ES" sz="2700" dirty="0">
                <a:solidFill>
                  <a:schemeClr val="tx1"/>
                </a:solidFill>
                <a:latin typeface="Calibri Light"/>
                <a:ea typeface="Lato"/>
                <a:cs typeface="Lato"/>
              </a:rPr>
              <a:t>Mediante las propiedades </a:t>
            </a:r>
            <a:r>
              <a:rPr lang="es-ES" sz="2700" dirty="0" err="1">
                <a:solidFill>
                  <a:schemeClr val="accent1"/>
                </a:solidFill>
                <a:latin typeface="Calibri Light"/>
                <a:ea typeface="Lato"/>
                <a:cs typeface="Lato"/>
              </a:rPr>
              <a:t>innerText</a:t>
            </a:r>
            <a:r>
              <a:rPr lang="es-ES" sz="2700" dirty="0">
                <a:solidFill>
                  <a:schemeClr val="accent1"/>
                </a:solidFill>
                <a:latin typeface="Calibri Light"/>
                <a:ea typeface="Lato"/>
                <a:cs typeface="Lato"/>
              </a:rPr>
              <a:t> (o su equivalente </a:t>
            </a:r>
            <a:r>
              <a:rPr lang="es-ES" sz="2700" dirty="0" err="1">
                <a:solidFill>
                  <a:schemeClr val="accent1"/>
                </a:solidFill>
                <a:latin typeface="Calibri Light"/>
                <a:ea typeface="Lato"/>
                <a:cs typeface="Lato"/>
              </a:rPr>
              <a:t>TextContent</a:t>
            </a:r>
            <a:r>
              <a:rPr lang="es-ES" sz="2700" dirty="0">
                <a:solidFill>
                  <a:schemeClr val="accent1"/>
                </a:solidFill>
                <a:latin typeface="Calibri Light"/>
                <a:ea typeface="Lato"/>
                <a:cs typeface="Lato"/>
              </a:rPr>
              <a:t>) </a:t>
            </a:r>
            <a:r>
              <a:rPr lang="es-ES" sz="2700" dirty="0">
                <a:solidFill>
                  <a:schemeClr val="tx1"/>
                </a:solidFill>
                <a:latin typeface="Calibri Light"/>
                <a:ea typeface="Lato"/>
                <a:cs typeface="Lato"/>
              </a:rPr>
              <a:t>e </a:t>
            </a:r>
            <a:r>
              <a:rPr lang="es-ES" sz="2700" dirty="0" err="1">
                <a:solidFill>
                  <a:schemeClr val="accent1"/>
                </a:solidFill>
                <a:latin typeface="Calibri Light"/>
                <a:ea typeface="Lato"/>
                <a:cs typeface="Lato"/>
              </a:rPr>
              <a:t>innerHTML</a:t>
            </a:r>
            <a:r>
              <a:rPr lang="es-ES" sz="2700" dirty="0">
                <a:solidFill>
                  <a:schemeClr val="tx1"/>
                </a:solidFill>
                <a:latin typeface="Calibri Light"/>
                <a:ea typeface="Lato"/>
                <a:cs typeface="Lato"/>
              </a:rPr>
              <a:t> podemos manipular el contenido de texto y el HTML dentro de un elemento del DOM.</a:t>
            </a:r>
          </a:p>
          <a:p>
            <a:pPr marL="514350" indent="-514350">
              <a:lnSpc>
                <a:spcPct val="150000"/>
              </a:lnSpc>
              <a:buFont typeface="Wingdings" panose="020F0502020204030204" pitchFamily="34" charset="0"/>
              <a:buChar char="Ø"/>
            </a:pPr>
            <a:endParaRPr lang="es-ES" sz="2700" dirty="0">
              <a:solidFill>
                <a:schemeClr val="tx1"/>
              </a:solidFill>
              <a:latin typeface="Calibri Light"/>
              <a:ea typeface="Calibri Light"/>
              <a:cs typeface="Calibri Light"/>
            </a:endParaRPr>
          </a:p>
          <a:p>
            <a:pPr>
              <a:lnSpc>
                <a:spcPct val="150000"/>
              </a:lnSpc>
              <a:buFont typeface="Wingdings" panose="020F0502020204030204" pitchFamily="34" charset="0"/>
              <a:buChar char="Ø"/>
            </a:pPr>
            <a:endParaRPr lang="es-ES" sz="2400" dirty="0">
              <a:solidFill>
                <a:srgbClr val="000000"/>
              </a:solidFill>
              <a:latin typeface="Calibri" panose="020F0502020204030204"/>
              <a:ea typeface="Calibri"/>
              <a:cs typeface="Calibri"/>
            </a:endParaRPr>
          </a:p>
          <a:p>
            <a:pPr>
              <a:buFont typeface="Wingdings" panose="020F0502020204030204" pitchFamily="34" charset="0"/>
              <a:buChar char="Ø"/>
            </a:pPr>
            <a:endParaRPr lang="es-ES" dirty="0">
              <a:solidFill>
                <a:srgbClr val="404040"/>
              </a:solidFill>
              <a:latin typeface="Calibri" panose="020F0502020204030204"/>
              <a:ea typeface="Calibri"/>
              <a:cs typeface="Calibri"/>
            </a:endParaRPr>
          </a:p>
          <a:p>
            <a:pPr>
              <a:buFont typeface="Wingdings" panose="020F0502020204030204" pitchFamily="34" charset="0"/>
              <a:buChar char="Ø"/>
            </a:pPr>
            <a:endParaRPr lang="es-ES" dirty="0">
              <a:solidFill>
                <a:srgbClr val="404040"/>
              </a:solidFill>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47</a:t>
            </a:fld>
            <a:endParaRPr lang="es-ES">
              <a:latin typeface="Calibri" panose="020F0502020204030204"/>
            </a:endParaRPr>
          </a:p>
        </p:txBody>
      </p:sp>
      <p:pic>
        <p:nvPicPr>
          <p:cNvPr id="4" name="Imagen 3" descr="Texto&#10;&#10;Descripción generada automáticamente">
            <a:extLst>
              <a:ext uri="{FF2B5EF4-FFF2-40B4-BE49-F238E27FC236}">
                <a16:creationId xmlns:a16="http://schemas.microsoft.com/office/drawing/2014/main" id="{1FE4F731-3F69-E2C6-D0BF-70B840BEEFDB}"/>
              </a:ext>
            </a:extLst>
          </p:cNvPr>
          <p:cNvPicPr>
            <a:picLocks noChangeAspect="1"/>
          </p:cNvPicPr>
          <p:nvPr/>
        </p:nvPicPr>
        <p:blipFill>
          <a:blip r:embed="rId2"/>
          <a:stretch>
            <a:fillRect/>
          </a:stretch>
        </p:blipFill>
        <p:spPr>
          <a:xfrm>
            <a:off x="10832524" y="3006062"/>
            <a:ext cx="5987762" cy="4008611"/>
          </a:xfrm>
          <a:prstGeom prst="rect">
            <a:avLst/>
          </a:prstGeom>
        </p:spPr>
      </p:pic>
    </p:spTree>
    <p:extLst>
      <p:ext uri="{BB962C8B-B14F-4D97-AF65-F5344CB8AC3E}">
        <p14:creationId xmlns:p14="http://schemas.microsoft.com/office/powerpoint/2010/main" val="347900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795" name="Group 3"/>
          <p:cNvGrpSpPr/>
          <p:nvPr/>
        </p:nvGrpSpPr>
        <p:grpSpPr>
          <a:xfrm>
            <a:off x="15561360" y="9179280"/>
            <a:ext cx="3313800" cy="1107720"/>
            <a:chOff x="15561360" y="9179280"/>
            <a:chExt cx="3313800" cy="1107720"/>
          </a:xfrm>
        </p:grpSpPr>
        <p:sp>
          <p:nvSpPr>
            <p:cNvPr id="796"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797"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798" name="Group 6"/>
          <p:cNvGrpSpPr/>
          <p:nvPr/>
        </p:nvGrpSpPr>
        <p:grpSpPr>
          <a:xfrm>
            <a:off x="14096520" y="9732960"/>
            <a:ext cx="2135160" cy="553680"/>
            <a:chOff x="14096520" y="9732960"/>
            <a:chExt cx="2135160" cy="553680"/>
          </a:xfrm>
        </p:grpSpPr>
        <p:sp>
          <p:nvSpPr>
            <p:cNvPr id="799"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00"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01" name="Group 9"/>
          <p:cNvGrpSpPr/>
          <p:nvPr/>
        </p:nvGrpSpPr>
        <p:grpSpPr>
          <a:xfrm>
            <a:off x="16044120" y="457920"/>
            <a:ext cx="2180160" cy="728640"/>
            <a:chOff x="16044120" y="457920"/>
            <a:chExt cx="2180160" cy="728640"/>
          </a:xfrm>
        </p:grpSpPr>
        <p:sp>
          <p:nvSpPr>
            <p:cNvPr id="802"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03"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04" name="Group 12"/>
          <p:cNvGrpSpPr/>
          <p:nvPr/>
        </p:nvGrpSpPr>
        <p:grpSpPr>
          <a:xfrm>
            <a:off x="17134200" y="-299520"/>
            <a:ext cx="3432960" cy="1147320"/>
            <a:chOff x="17134200" y="-299520"/>
            <a:chExt cx="3432960" cy="1147320"/>
          </a:xfrm>
        </p:grpSpPr>
        <p:sp>
          <p:nvSpPr>
            <p:cNvPr id="805"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06"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07" name="Group 15"/>
          <p:cNvGrpSpPr/>
          <p:nvPr/>
        </p:nvGrpSpPr>
        <p:grpSpPr>
          <a:xfrm>
            <a:off x="277560" y="291600"/>
            <a:ext cx="1174320" cy="1543320"/>
            <a:chOff x="277560" y="291600"/>
            <a:chExt cx="1174320" cy="1543320"/>
          </a:xfrm>
        </p:grpSpPr>
        <p:sp>
          <p:nvSpPr>
            <p:cNvPr id="808"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09"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10" name="Freeform 18"/>
          <p:cNvSpPr/>
          <p:nvPr/>
        </p:nvSpPr>
        <p:spPr>
          <a:xfrm>
            <a:off x="8057160" y="2459520"/>
            <a:ext cx="9714240" cy="5367960"/>
          </a:xfrm>
          <a:custGeom>
            <a:avLst/>
            <a:gdLst/>
            <a:ahLst/>
            <a:cxnLst/>
            <a:rect l="l" t="t" r="r" b="b"/>
            <a:pathLst>
              <a:path w="9714598" h="5368235">
                <a:moveTo>
                  <a:pt x="0" y="0"/>
                </a:moveTo>
                <a:lnTo>
                  <a:pt x="9714598" y="0"/>
                </a:lnTo>
                <a:lnTo>
                  <a:pt x="9714598" y="5368236"/>
                </a:lnTo>
                <a:lnTo>
                  <a:pt x="0" y="536823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11" name="TextBox 19"/>
          <p:cNvSpPr/>
          <p:nvPr/>
        </p:nvSpPr>
        <p:spPr>
          <a:xfrm>
            <a:off x="1582920" y="544680"/>
            <a:ext cx="15675840" cy="83471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dirty="0">
                <a:solidFill>
                  <a:srgbClr val="004AAD"/>
                </a:solidFill>
                <a:latin typeface="Open Sans Bold"/>
                <a:ea typeface="Open Sans Bold"/>
              </a:rPr>
              <a:t>EJEMPLO MODIFICACIÓN DEL CONTENIDO Y ESTILO</a:t>
            </a:r>
            <a:endParaRPr lang="en-US" sz="5000" b="0" strike="noStrike" spc="-1" dirty="0">
              <a:latin typeface="Arial"/>
            </a:endParaRPr>
          </a:p>
        </p:txBody>
      </p:sp>
      <p:sp>
        <p:nvSpPr>
          <p:cNvPr id="812" name="TextBox 20"/>
          <p:cNvSpPr/>
          <p:nvPr/>
        </p:nvSpPr>
        <p:spPr>
          <a:xfrm>
            <a:off x="1452240" y="2383920"/>
            <a:ext cx="6604560" cy="451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dirty="0">
                <a:solidFill>
                  <a:srgbClr val="000000"/>
                </a:solidFill>
                <a:latin typeface="Poppins"/>
                <a:ea typeface="Poppins"/>
              </a:rPr>
              <a:t>Se </a:t>
            </a:r>
            <a:r>
              <a:rPr lang="en-US" sz="2890" b="0" strike="noStrike" spc="-103" dirty="0" err="1">
                <a:solidFill>
                  <a:srgbClr val="000000"/>
                </a:solidFill>
                <a:latin typeface="Poppins"/>
                <a:ea typeface="Poppins"/>
              </a:rPr>
              <a:t>puede</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cambiar</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el</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texto</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dentro</a:t>
            </a:r>
            <a:r>
              <a:rPr lang="en-US" sz="2890" b="0" strike="noStrike" spc="-103" dirty="0">
                <a:solidFill>
                  <a:srgbClr val="000000"/>
                </a:solidFill>
                <a:latin typeface="Poppins"/>
                <a:ea typeface="Poppins"/>
              </a:rPr>
              <a:t> de un </a:t>
            </a:r>
            <a:r>
              <a:rPr lang="en-US" sz="2890" b="0" strike="noStrike" spc="-103" dirty="0" err="1">
                <a:solidFill>
                  <a:srgbClr val="000000"/>
                </a:solidFill>
                <a:latin typeface="Poppins"/>
                <a:ea typeface="Poppins"/>
              </a:rPr>
              <a:t>elemento</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usando</a:t>
            </a:r>
            <a:r>
              <a:rPr lang="en-US" sz="2890" b="0" strike="noStrike" spc="-103" dirty="0">
                <a:solidFill>
                  <a:srgbClr val="000000"/>
                </a:solidFill>
                <a:latin typeface="Poppins"/>
                <a:ea typeface="Poppins"/>
              </a:rPr>
              <a:t> </a:t>
            </a:r>
            <a:r>
              <a:rPr lang="en-US" sz="2890" b="0" strike="noStrike" spc="-103" dirty="0" err="1">
                <a:solidFill>
                  <a:srgbClr val="004AAD"/>
                </a:solidFill>
                <a:latin typeface="Poppins Bold"/>
                <a:ea typeface="Poppins Bold"/>
              </a:rPr>
              <a:t>textContent</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innerText</a:t>
            </a:r>
            <a:r>
              <a:rPr lang="en-US" sz="2890" b="0" strike="noStrike" spc="-103" dirty="0">
                <a:solidFill>
                  <a:srgbClr val="000000"/>
                </a:solidFill>
                <a:latin typeface="Poppins"/>
                <a:ea typeface="Poppins"/>
              </a:rPr>
              <a:t>) o </a:t>
            </a:r>
            <a:r>
              <a:rPr lang="en-US" sz="2890" b="0" strike="noStrike" spc="-103" dirty="0" err="1">
                <a:solidFill>
                  <a:srgbClr val="004AAD"/>
                </a:solidFill>
                <a:latin typeface="Poppins Bold"/>
                <a:ea typeface="Poppins Bold"/>
              </a:rPr>
              <a:t>innerHTML</a:t>
            </a:r>
            <a:r>
              <a:rPr lang="en-US" sz="2890" b="0" strike="noStrike" spc="-103" dirty="0">
                <a:solidFill>
                  <a:srgbClr val="000000"/>
                </a:solidFill>
                <a:latin typeface="Poppins"/>
                <a:ea typeface="Poppins"/>
              </a:rPr>
              <a:t>.</a:t>
            </a:r>
            <a:endParaRPr lang="en-US" sz="2890" b="0" strike="noStrike" spc="-1" dirty="0">
              <a:latin typeface="Arial"/>
            </a:endParaRPr>
          </a:p>
          <a:p>
            <a:pPr>
              <a:lnSpc>
                <a:spcPts val="3954"/>
              </a:lnSpc>
              <a:buNone/>
            </a:pPr>
            <a:endParaRPr lang="en-US" sz="1800" b="0" strike="noStrike" spc="-1" dirty="0">
              <a:latin typeface="Arial"/>
            </a:endParaRPr>
          </a:p>
          <a:p>
            <a:pPr>
              <a:lnSpc>
                <a:spcPts val="3954"/>
              </a:lnSpc>
              <a:buNone/>
            </a:pPr>
            <a:r>
              <a:rPr lang="en-US" sz="2890" b="0" strike="noStrike" spc="-103" dirty="0">
                <a:solidFill>
                  <a:srgbClr val="000000"/>
                </a:solidFill>
                <a:latin typeface="Poppins"/>
                <a:ea typeface="Poppins"/>
              </a:rPr>
              <a:t>El </a:t>
            </a:r>
            <a:r>
              <a:rPr lang="en-US" sz="2890" b="0" strike="noStrike" spc="-103" dirty="0" err="1">
                <a:solidFill>
                  <a:srgbClr val="000000"/>
                </a:solidFill>
                <a:latin typeface="Poppins"/>
                <a:ea typeface="Poppins"/>
              </a:rPr>
              <a:t>estilo</a:t>
            </a:r>
            <a:r>
              <a:rPr lang="en-US" sz="2890" b="0" strike="noStrike" spc="-103" dirty="0">
                <a:solidFill>
                  <a:srgbClr val="000000"/>
                </a:solidFill>
                <a:latin typeface="Poppins"/>
                <a:ea typeface="Poppins"/>
              </a:rPr>
              <a:t> de un </a:t>
            </a:r>
            <a:r>
              <a:rPr lang="en-US" sz="2890" b="0" strike="noStrike" spc="-103" dirty="0" err="1">
                <a:solidFill>
                  <a:srgbClr val="000000"/>
                </a:solidFill>
                <a:latin typeface="Poppins"/>
                <a:ea typeface="Poppins"/>
              </a:rPr>
              <a:t>elemento</a:t>
            </a:r>
            <a:r>
              <a:rPr lang="en-US" sz="2890" b="0" strike="noStrike" spc="-103" dirty="0">
                <a:solidFill>
                  <a:srgbClr val="000000"/>
                </a:solidFill>
                <a:latin typeface="Poppins"/>
                <a:ea typeface="Poppins"/>
              </a:rPr>
              <a:t> se </a:t>
            </a:r>
            <a:r>
              <a:rPr lang="en-US" sz="2890" b="0" strike="noStrike" spc="-103" dirty="0" err="1">
                <a:solidFill>
                  <a:srgbClr val="000000"/>
                </a:solidFill>
                <a:latin typeface="Poppins"/>
                <a:ea typeface="Poppins"/>
              </a:rPr>
              <a:t>puede</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modificar</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utilizando</a:t>
            </a:r>
            <a:r>
              <a:rPr lang="en-US" sz="2890" b="0" strike="noStrike" spc="-103" dirty="0">
                <a:solidFill>
                  <a:srgbClr val="000000"/>
                </a:solidFill>
                <a:latin typeface="Poppins"/>
                <a:ea typeface="Poppins"/>
              </a:rPr>
              <a:t> la </a:t>
            </a:r>
            <a:r>
              <a:rPr lang="en-US" sz="2890" b="0" strike="noStrike" spc="-103" dirty="0" err="1">
                <a:solidFill>
                  <a:srgbClr val="000000"/>
                </a:solidFill>
                <a:latin typeface="Poppins"/>
                <a:ea typeface="Poppins"/>
              </a:rPr>
              <a:t>propiedad</a:t>
            </a:r>
            <a:r>
              <a:rPr lang="en-US" sz="2890" b="0" strike="noStrike" spc="-103" dirty="0">
                <a:solidFill>
                  <a:srgbClr val="000000"/>
                </a:solidFill>
                <a:latin typeface="Poppins"/>
                <a:ea typeface="Poppins"/>
              </a:rPr>
              <a:t> </a:t>
            </a:r>
            <a:r>
              <a:rPr lang="en-US" sz="2890" b="0" strike="noStrike" spc="-103" dirty="0">
                <a:solidFill>
                  <a:srgbClr val="004AAD"/>
                </a:solidFill>
                <a:latin typeface="Poppins Bold"/>
                <a:ea typeface="Poppins Bold"/>
              </a:rPr>
              <a:t>style</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permitiendo</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cambiar</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colores</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tamaños</a:t>
            </a:r>
            <a:r>
              <a:rPr lang="en-US" sz="2890" b="0" strike="noStrike" spc="-103" dirty="0">
                <a:solidFill>
                  <a:srgbClr val="000000"/>
                </a:solidFill>
                <a:latin typeface="Poppins"/>
                <a:ea typeface="Poppins"/>
              </a:rPr>
              <a:t>, </a:t>
            </a:r>
            <a:r>
              <a:rPr lang="en-US" sz="2890" b="0" strike="noStrike" spc="-103" dirty="0" err="1">
                <a:solidFill>
                  <a:srgbClr val="000000"/>
                </a:solidFill>
                <a:latin typeface="Poppins"/>
                <a:ea typeface="Poppins"/>
              </a:rPr>
              <a:t>márgenes</a:t>
            </a:r>
            <a:r>
              <a:rPr lang="en-US" sz="2890" b="0" strike="noStrike" spc="-103" dirty="0">
                <a:solidFill>
                  <a:srgbClr val="000000"/>
                </a:solidFill>
                <a:latin typeface="Poppins"/>
                <a:ea typeface="Poppins"/>
              </a:rPr>
              <a:t>, etc.</a:t>
            </a:r>
            <a:endParaRPr lang="en-US" sz="2890" b="0" strike="noStrike" spc="-1" dirty="0">
              <a:latin typeface="Arial"/>
            </a:endParaRPr>
          </a:p>
          <a:p>
            <a:pPr>
              <a:lnSpc>
                <a:spcPts val="3954"/>
              </a:lnSpc>
              <a:buNone/>
            </a:pPr>
            <a:endParaRPr lang="en-US" sz="1800" b="0" strike="noStrike" spc="-1" dirty="0">
              <a:latin typeface="Arial"/>
            </a:endParaRPr>
          </a:p>
        </p:txBody>
      </p:sp>
    </p:spTree>
    <p:extLst>
      <p:ext uri="{BB962C8B-B14F-4D97-AF65-F5344CB8AC3E}">
        <p14:creationId xmlns:p14="http://schemas.microsoft.com/office/powerpoint/2010/main" val="3626091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832915" y="711952"/>
            <a:ext cx="14983241" cy="6702086"/>
          </a:xfrm>
        </p:spPr>
        <p:txBody>
          <a:bodyPr vert="horz" lIns="0" tIns="68580" rIns="0" bIns="68580" rtlCol="0" anchor="t">
            <a:normAutofit/>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Calibri Light"/>
                <a:cs typeface="Calibri Light"/>
              </a:rPr>
              <a:t>Manipulación del DOM</a:t>
            </a:r>
          </a:p>
          <a:p>
            <a:pPr marL="514350" indent="-514350">
              <a:lnSpc>
                <a:spcPct val="150000"/>
              </a:lnSpc>
              <a:buFont typeface="Wingdings" panose="020F0502020204030204" pitchFamily="34" charset="0"/>
              <a:buChar char="Ø"/>
            </a:pPr>
            <a:r>
              <a:rPr lang="es-ES" sz="2700" dirty="0">
                <a:solidFill>
                  <a:schemeClr val="tx1"/>
                </a:solidFill>
                <a:latin typeface="Calibri Light"/>
                <a:ea typeface="Calibri Light"/>
                <a:cs typeface="Calibri Light"/>
              </a:rPr>
              <a:t>Crear Nuevos Elementos: </a:t>
            </a:r>
            <a:r>
              <a:rPr lang="es-ES" sz="2700" dirty="0">
                <a:solidFill>
                  <a:schemeClr val="tx1"/>
                </a:solidFill>
                <a:latin typeface="Calibri Light"/>
                <a:ea typeface="Lato"/>
                <a:cs typeface="Lato"/>
              </a:rPr>
              <a:t>El método </a:t>
            </a:r>
            <a:r>
              <a:rPr lang="es-ES" sz="2700" dirty="0" err="1">
                <a:solidFill>
                  <a:schemeClr val="accent1"/>
                </a:solidFill>
                <a:latin typeface="Calibri Light"/>
                <a:ea typeface="Lato"/>
                <a:cs typeface="Lato"/>
              </a:rPr>
              <a:t>createElement</a:t>
            </a:r>
            <a:r>
              <a:rPr lang="es-ES" sz="2700" dirty="0">
                <a:solidFill>
                  <a:schemeClr val="accent1"/>
                </a:solidFill>
                <a:latin typeface="Calibri Light"/>
                <a:ea typeface="Lato"/>
                <a:cs typeface="Lato"/>
              </a:rPr>
              <a:t>() </a:t>
            </a:r>
            <a:r>
              <a:rPr lang="es-ES" sz="2700" dirty="0">
                <a:solidFill>
                  <a:schemeClr val="tx1"/>
                </a:solidFill>
                <a:latin typeface="Calibri Light"/>
                <a:ea typeface="Lato"/>
                <a:cs typeface="Lato"/>
              </a:rPr>
              <a:t>nos permite crear un nuevo elemento nodo. Recibe como argumento obligatorio el nombre del elemento a crear.</a:t>
            </a:r>
            <a:endParaRPr lang="es-ES" sz="2700" dirty="0">
              <a:solidFill>
                <a:schemeClr val="tx1"/>
              </a:solidFill>
              <a:latin typeface="Calibri Light"/>
              <a:ea typeface="Calibri Light"/>
              <a:cs typeface="Calibri Light"/>
            </a:endParaRPr>
          </a:p>
          <a:p>
            <a:pPr marL="514350" indent="-514350">
              <a:lnSpc>
                <a:spcPct val="150000"/>
              </a:lnSpc>
              <a:buFont typeface="Wingdings" panose="020F0502020204030204" pitchFamily="34" charset="0"/>
              <a:buChar char="Ø"/>
            </a:pPr>
            <a:endParaRPr lang="es-ES" sz="2700" dirty="0">
              <a:solidFill>
                <a:schemeClr val="tx1"/>
              </a:solidFill>
              <a:latin typeface="Calibri Light"/>
              <a:ea typeface="Lato"/>
              <a:cs typeface="Lato"/>
            </a:endParaRPr>
          </a:p>
          <a:p>
            <a:pPr marL="514350" indent="-514350">
              <a:lnSpc>
                <a:spcPct val="150000"/>
              </a:lnSpc>
              <a:buFont typeface="Wingdings" panose="020F0502020204030204" pitchFamily="34" charset="0"/>
              <a:buChar char="Ø"/>
            </a:pPr>
            <a:r>
              <a:rPr lang="es-ES" sz="2700" dirty="0">
                <a:solidFill>
                  <a:schemeClr val="tx1"/>
                </a:solidFill>
                <a:latin typeface="Calibri Light"/>
                <a:ea typeface="Lato"/>
                <a:cs typeface="Lato"/>
              </a:rPr>
              <a:t>Reemplazar un nodo: El método </a:t>
            </a:r>
            <a:r>
              <a:rPr lang="es-ES" sz="2700" dirty="0" err="1">
                <a:solidFill>
                  <a:schemeClr val="accent1"/>
                </a:solidFill>
                <a:latin typeface="Calibri Light"/>
                <a:ea typeface="Lato"/>
                <a:cs typeface="Lato"/>
              </a:rPr>
              <a:t>replaceChild</a:t>
            </a:r>
            <a:r>
              <a:rPr lang="es-ES" sz="2700" dirty="0">
                <a:solidFill>
                  <a:schemeClr val="accent1"/>
                </a:solidFill>
                <a:latin typeface="Calibri Light"/>
                <a:ea typeface="Lato"/>
                <a:cs typeface="Lato"/>
              </a:rPr>
              <a:t>()</a:t>
            </a:r>
            <a:r>
              <a:rPr lang="es-ES" sz="2700" dirty="0">
                <a:solidFill>
                  <a:schemeClr val="tx1"/>
                </a:solidFill>
                <a:latin typeface="Calibri Light"/>
                <a:ea typeface="Lato"/>
                <a:cs typeface="Lato"/>
              </a:rPr>
              <a:t> nos posibilita reemplazar un nodo por otro. Recibe dos argumentos , el nuevo nodo y el nodo a reemplazar.</a:t>
            </a:r>
          </a:p>
          <a:p>
            <a:pPr marL="0" indent="0">
              <a:lnSpc>
                <a:spcPct val="160000"/>
              </a:lnSpc>
              <a:buNone/>
            </a:pPr>
            <a:endParaRPr lang="es-ES" sz="2700" dirty="0">
              <a:solidFill>
                <a:srgbClr val="0A0A23"/>
              </a:solidFill>
              <a:latin typeface="Lato"/>
              <a:ea typeface="Lato"/>
              <a:cs typeface="Lato"/>
            </a:endParaRPr>
          </a:p>
          <a:p>
            <a:pPr>
              <a:lnSpc>
                <a:spcPct val="150000"/>
              </a:lnSpc>
              <a:buFont typeface="Wingdings" panose="020F0502020204030204" pitchFamily="34" charset="0"/>
              <a:buChar char="Ø"/>
            </a:pPr>
            <a:endParaRPr lang="es-ES" sz="2400">
              <a:solidFill>
                <a:srgbClr val="00000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49</a:t>
            </a:fld>
            <a:endParaRPr lang="es-ES">
              <a:latin typeface="Calibri" panose="020F0502020204030204"/>
            </a:endParaRPr>
          </a:p>
        </p:txBody>
      </p:sp>
      <p:pic>
        <p:nvPicPr>
          <p:cNvPr id="8" name="Imagen 7">
            <a:extLst>
              <a:ext uri="{FF2B5EF4-FFF2-40B4-BE49-F238E27FC236}">
                <a16:creationId xmlns:a16="http://schemas.microsoft.com/office/drawing/2014/main" id="{395FCF90-E3E8-0BDD-40FA-6CD05C45BCF8}"/>
              </a:ext>
            </a:extLst>
          </p:cNvPr>
          <p:cNvPicPr>
            <a:picLocks noChangeAspect="1"/>
          </p:cNvPicPr>
          <p:nvPr/>
        </p:nvPicPr>
        <p:blipFill>
          <a:blip r:embed="rId2"/>
          <a:stretch>
            <a:fillRect/>
          </a:stretch>
        </p:blipFill>
        <p:spPr>
          <a:xfrm>
            <a:off x="6344950" y="4283684"/>
            <a:ext cx="5598104" cy="738989"/>
          </a:xfrm>
          <a:prstGeom prst="rect">
            <a:avLst/>
          </a:prstGeom>
        </p:spPr>
      </p:pic>
      <p:pic>
        <p:nvPicPr>
          <p:cNvPr id="9" name="Imagen 8" descr="Imagen que contiene Texto&#10;&#10;Descripción generada automáticamente">
            <a:extLst>
              <a:ext uri="{FF2B5EF4-FFF2-40B4-BE49-F238E27FC236}">
                <a16:creationId xmlns:a16="http://schemas.microsoft.com/office/drawing/2014/main" id="{6B19FAB8-310A-4A7E-1132-9BB36E3DB0B1}"/>
              </a:ext>
            </a:extLst>
          </p:cNvPr>
          <p:cNvPicPr>
            <a:picLocks noChangeAspect="1"/>
          </p:cNvPicPr>
          <p:nvPr/>
        </p:nvPicPr>
        <p:blipFill>
          <a:blip r:embed="rId3"/>
          <a:stretch>
            <a:fillRect/>
          </a:stretch>
        </p:blipFill>
        <p:spPr>
          <a:xfrm>
            <a:off x="9793431" y="6255434"/>
            <a:ext cx="5578620" cy="834957"/>
          </a:xfrm>
          <a:prstGeom prst="rect">
            <a:avLst/>
          </a:prstGeom>
        </p:spPr>
      </p:pic>
    </p:spTree>
    <p:extLst>
      <p:ext uri="{BB962C8B-B14F-4D97-AF65-F5344CB8AC3E}">
        <p14:creationId xmlns:p14="http://schemas.microsoft.com/office/powerpoint/2010/main" val="33851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JavaScript</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80178" y="858350"/>
            <a:ext cx="12512832" cy="6546531"/>
          </a:xfrm>
        </p:spPr>
        <p:txBody>
          <a:bodyPr vert="horz" lIns="0" tIns="68580" rIns="0" bIns="68580" rtlCol="0" anchor="t">
            <a:normAutofit/>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mn-lt"/>
                <a:cs typeface="+mn-lt"/>
              </a:rPr>
              <a:t>Sintaxis y código</a:t>
            </a:r>
            <a:endParaRPr lang="es-ES" b="1" dirty="0" err="1">
              <a:latin typeface="Calibri Light"/>
              <a:ea typeface="+mn-lt"/>
              <a:cs typeface="+mn-lt"/>
            </a:endParaRPr>
          </a:p>
          <a:p>
            <a:pPr marL="0" indent="0">
              <a:lnSpc>
                <a:spcPct val="150000"/>
              </a:lnSpc>
              <a:buNone/>
            </a:pPr>
            <a:r>
              <a:rPr lang="es-ES" dirty="0">
                <a:solidFill>
                  <a:schemeClr val="accent1"/>
                </a:solidFill>
                <a:latin typeface="Calibri Light"/>
                <a:ea typeface="+mn-lt"/>
                <a:cs typeface="+mn-lt"/>
              </a:rPr>
              <a:t>JavaScript</a:t>
            </a:r>
            <a:r>
              <a:rPr lang="es-ES" dirty="0">
                <a:solidFill>
                  <a:schemeClr val="tx1"/>
                </a:solidFill>
                <a:latin typeface="Calibri Light"/>
                <a:ea typeface="+mn-lt"/>
                <a:cs typeface="+mn-lt"/>
              </a:rPr>
              <a:t> tiene sus propias reglas para la sintaxis, aunque respeta los estándares de muchos lenguajes de programación lógicos. Existen dos maneras de escribir código en JavaScript.</a:t>
            </a:r>
            <a:endParaRPr lang="es-ES">
              <a:solidFill>
                <a:schemeClr val="tx1"/>
              </a:solidFill>
              <a:latin typeface="Calibri"/>
              <a:ea typeface="Calibri"/>
              <a:cs typeface="Calibri"/>
            </a:endParaRPr>
          </a:p>
          <a:p>
            <a:pPr marL="0" indent="0">
              <a:lnSpc>
                <a:spcPct val="150000"/>
              </a:lnSpc>
              <a:buNone/>
            </a:pPr>
            <a:endParaRPr lang="es-ES" sz="3600" b="1" dirty="0">
              <a:solidFill>
                <a:schemeClr val="accent1"/>
              </a:solidFill>
              <a:latin typeface="Calibri Light"/>
              <a:ea typeface="Calibri"/>
              <a:cs typeface="Calibri"/>
            </a:endParaRPr>
          </a:p>
          <a:p>
            <a:pPr marL="0" indent="0">
              <a:lnSpc>
                <a:spcPct val="150000"/>
              </a:lnSpc>
              <a:buNone/>
            </a:pPr>
            <a:endParaRPr lang="es-ES" dirty="0">
              <a:solidFill>
                <a:schemeClr val="tx1"/>
              </a:solidFill>
              <a:latin typeface="Calibri"/>
              <a:ea typeface="Calibri"/>
              <a:cs typeface="Calibri"/>
            </a:endParaRPr>
          </a:p>
          <a:p>
            <a:pPr marL="0" indent="0">
              <a:lnSpc>
                <a:spcPct val="160000"/>
              </a:lnSpc>
              <a:buNone/>
            </a:pPr>
            <a:endParaRPr lang="es-ES"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a:solidFill>
                <a:srgbClr val="00000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7F5769D0-DA4D-6687-A97B-5C373CCDF792}"/>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5</a:t>
            </a:fld>
            <a:endParaRPr lang="es-ES">
              <a:latin typeface="Calibri" panose="020F0502020204030204"/>
            </a:endParaRPr>
          </a:p>
        </p:txBody>
      </p:sp>
    </p:spTree>
    <p:extLst>
      <p:ext uri="{BB962C8B-B14F-4D97-AF65-F5344CB8AC3E}">
        <p14:creationId xmlns:p14="http://schemas.microsoft.com/office/powerpoint/2010/main" val="158655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DOM</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832915" y="997701"/>
            <a:ext cx="8118744" cy="6637143"/>
          </a:xfrm>
        </p:spPr>
        <p:txBody>
          <a:bodyPr vert="horz" lIns="0" tIns="68580" rIns="0" bIns="68580" rtlCol="0" anchor="t">
            <a:normAutofit fontScale="92500" lnSpcReduction="10000"/>
          </a:bodyPr>
          <a:lstStyle/>
          <a:p>
            <a:pPr>
              <a:buFont typeface="Wingdings" panose="020F0502020204030204" pitchFamily="34" charset="0"/>
              <a:buChar char="Ø"/>
            </a:pPr>
            <a:endParaRPr lang="es-ES" sz="3600" b="1" dirty="0">
              <a:latin typeface="Calibri Light"/>
              <a:ea typeface="+mn-lt"/>
              <a:cs typeface="+mn-lt"/>
            </a:endParaRPr>
          </a:p>
          <a:p>
            <a:pPr marL="0" indent="0">
              <a:lnSpc>
                <a:spcPct val="150000"/>
              </a:lnSpc>
              <a:buNone/>
            </a:pPr>
            <a:r>
              <a:rPr lang="es-ES" sz="4800" b="1" dirty="0">
                <a:latin typeface="Calibri Light"/>
                <a:ea typeface="Calibri Light"/>
                <a:cs typeface="Calibri Light"/>
              </a:rPr>
              <a:t>Manipulación del DOM</a:t>
            </a:r>
          </a:p>
          <a:p>
            <a:pPr marL="514350" indent="-514350">
              <a:lnSpc>
                <a:spcPct val="150000"/>
              </a:lnSpc>
              <a:buFont typeface="Wingdings" panose="020F0502020204030204" pitchFamily="34" charset="0"/>
              <a:buChar char="Ø"/>
            </a:pPr>
            <a:r>
              <a:rPr lang="es-ES" sz="2700" dirty="0">
                <a:solidFill>
                  <a:schemeClr val="tx1"/>
                </a:solidFill>
                <a:latin typeface="Calibri Light"/>
                <a:ea typeface="Calibri Light"/>
                <a:cs typeface="Calibri Light"/>
              </a:rPr>
              <a:t>Eliminar elementos del DOM: </a:t>
            </a:r>
            <a:r>
              <a:rPr lang="es-ES" sz="2700" dirty="0" err="1">
                <a:solidFill>
                  <a:schemeClr val="accent1"/>
                </a:solidFill>
                <a:latin typeface="Calibri Light"/>
                <a:ea typeface="Calibri Light"/>
                <a:cs typeface="Calibri Light"/>
              </a:rPr>
              <a:t>remove</a:t>
            </a:r>
            <a:r>
              <a:rPr lang="es-ES" sz="2700" dirty="0">
                <a:solidFill>
                  <a:schemeClr val="accent1"/>
                </a:solidFill>
                <a:latin typeface="Calibri Light"/>
                <a:ea typeface="Calibri Light"/>
                <a:cs typeface="Calibri Light"/>
              </a:rPr>
              <a:t>()</a:t>
            </a:r>
            <a:r>
              <a:rPr lang="es-ES" sz="2700" dirty="0">
                <a:solidFill>
                  <a:schemeClr val="tx1"/>
                </a:solidFill>
                <a:latin typeface="Calibri Light"/>
                <a:ea typeface="Calibri Light"/>
                <a:cs typeface="Calibri Light"/>
              </a:rPr>
              <a:t> y </a:t>
            </a:r>
            <a:r>
              <a:rPr lang="es-ES" sz="2700" dirty="0" err="1">
                <a:solidFill>
                  <a:schemeClr val="accent1"/>
                </a:solidFill>
                <a:latin typeface="Calibri Light"/>
                <a:ea typeface="Calibri Light"/>
                <a:cs typeface="Calibri Light"/>
              </a:rPr>
              <a:t>removeChild</a:t>
            </a:r>
            <a:r>
              <a:rPr lang="es-ES" sz="2700" dirty="0">
                <a:solidFill>
                  <a:schemeClr val="accent1"/>
                </a:solidFill>
                <a:latin typeface="Calibri Light"/>
                <a:ea typeface="Calibri Light"/>
                <a:cs typeface="Calibri Light"/>
              </a:rPr>
              <a:t>() </a:t>
            </a:r>
            <a:r>
              <a:rPr lang="es-ES" sz="2700" dirty="0">
                <a:solidFill>
                  <a:schemeClr val="tx1"/>
                </a:solidFill>
                <a:latin typeface="Calibri Light"/>
                <a:ea typeface="Calibri Light"/>
                <a:cs typeface="Calibri Light"/>
              </a:rPr>
              <a:t>nos permiten eliminar elementos del DOM.</a:t>
            </a:r>
          </a:p>
          <a:p>
            <a:pPr marL="514350" indent="-514350">
              <a:lnSpc>
                <a:spcPct val="150000"/>
              </a:lnSpc>
              <a:buFont typeface="Wingdings" panose="020F0502020204030204" pitchFamily="34" charset="0"/>
              <a:buChar char="Ø"/>
            </a:pPr>
            <a:r>
              <a:rPr lang="es-ES" sz="2700" dirty="0">
                <a:solidFill>
                  <a:schemeClr val="tx1"/>
                </a:solidFill>
                <a:latin typeface="Calibri Light"/>
                <a:ea typeface="Calibri Light"/>
                <a:cs typeface="Calibri Light"/>
              </a:rPr>
              <a:t>El atributo </a:t>
            </a:r>
            <a:r>
              <a:rPr lang="es-ES" sz="2700" dirty="0" err="1">
                <a:solidFill>
                  <a:schemeClr val="accent1"/>
                </a:solidFill>
                <a:latin typeface="Calibri Light"/>
                <a:ea typeface="Calibri Light"/>
                <a:cs typeface="Calibri Light"/>
              </a:rPr>
              <a:t>class</a:t>
            </a:r>
            <a:r>
              <a:rPr lang="es-ES" sz="2700" dirty="0">
                <a:solidFill>
                  <a:schemeClr val="accent1"/>
                </a:solidFill>
                <a:latin typeface="Calibri Light"/>
                <a:ea typeface="Calibri Light"/>
                <a:cs typeface="Calibri Light"/>
              </a:rPr>
              <a:t> </a:t>
            </a:r>
            <a:r>
              <a:rPr lang="es-ES" sz="2700" dirty="0">
                <a:solidFill>
                  <a:schemeClr val="tx1"/>
                </a:solidFill>
                <a:latin typeface="Calibri Light"/>
                <a:ea typeface="Calibri Light"/>
                <a:cs typeface="Calibri Light"/>
              </a:rPr>
              <a:t>se utiliza frecuentemente para asociar estilos CSS a los elementos de nuestro HTML. Poder modificar este atributo de forma dinámica con JavaScript nos resultará de utilidad. La propiedad </a:t>
            </a:r>
            <a:r>
              <a:rPr lang="es-ES" sz="2700" dirty="0" err="1">
                <a:solidFill>
                  <a:schemeClr val="accent1"/>
                </a:solidFill>
                <a:latin typeface="Calibri Light"/>
                <a:ea typeface="Calibri Light"/>
                <a:cs typeface="Calibri Light"/>
              </a:rPr>
              <a:t>className</a:t>
            </a:r>
            <a:r>
              <a:rPr lang="es-ES" sz="2700" dirty="0">
                <a:solidFill>
                  <a:schemeClr val="tx1"/>
                </a:solidFill>
                <a:latin typeface="Calibri Light"/>
                <a:ea typeface="Calibri Light"/>
                <a:cs typeface="Calibri Light"/>
              </a:rPr>
              <a:t> nos da acceso a la clase o clases de un elemento nodo, en forma de </a:t>
            </a:r>
            <a:r>
              <a:rPr lang="es-ES" sz="2700" dirty="0" err="1">
                <a:solidFill>
                  <a:schemeClr val="tx1"/>
                </a:solidFill>
                <a:latin typeface="Calibri Light"/>
                <a:ea typeface="Calibri Light"/>
                <a:cs typeface="Calibri Light"/>
              </a:rPr>
              <a:t>string</a:t>
            </a:r>
            <a:r>
              <a:rPr lang="es-ES" sz="2700" dirty="0">
                <a:solidFill>
                  <a:schemeClr val="tx1"/>
                </a:solidFill>
                <a:latin typeface="Calibri Light"/>
                <a:ea typeface="Calibri Light"/>
                <a:cs typeface="Calibri Light"/>
              </a:rPr>
              <a:t> y separadas por espacios.</a:t>
            </a:r>
          </a:p>
          <a:p>
            <a:pPr>
              <a:buFont typeface="Wingdings" panose="020F0502020204030204" pitchFamily="34" charset="0"/>
              <a:buChar char="Ø"/>
            </a:pPr>
            <a:endParaRPr lang="es-ES" dirty="0">
              <a:solidFill>
                <a:srgbClr val="404040"/>
              </a:solidFill>
              <a:latin typeface="Calibri" panose="020F0502020204030204"/>
              <a:ea typeface="Calibri"/>
              <a:cs typeface="Calibri"/>
            </a:endParaRPr>
          </a:p>
          <a:p>
            <a:pPr>
              <a:buFont typeface="Wingdings" panose="020F0502020204030204" pitchFamily="34" charset="0"/>
              <a:buChar char="Ø"/>
            </a:pPr>
            <a:endParaRPr lang="es-ES" dirty="0">
              <a:solidFill>
                <a:srgbClr val="404040"/>
              </a:solidFill>
              <a:latin typeface="Calibri" panose="020F0502020204030204"/>
              <a:ea typeface="Calibri"/>
              <a:cs typeface="Calibri"/>
            </a:endParaRPr>
          </a:p>
          <a:p>
            <a:pPr>
              <a:buFont typeface="Wingdings" panose="020F0502020204030204" pitchFamily="34" charset="0"/>
              <a:buChar char="Ø"/>
            </a:pPr>
            <a:endParaRPr lang="es-ES" dirty="0">
              <a:solidFill>
                <a:srgbClr val="404040"/>
              </a:solidFill>
              <a:ea typeface="Calibri"/>
              <a:cs typeface="Calibri"/>
            </a:endParaRPr>
          </a:p>
          <a:p>
            <a:pPr>
              <a:buFont typeface="Wingdings" panose="020F0502020204030204" pitchFamily="34" charset="0"/>
              <a:buChar char="Ø"/>
            </a:pPr>
            <a:endParaRPr lang="es-ES" dirty="0">
              <a:ea typeface="Calibri"/>
              <a:cs typeface="Calibri"/>
            </a:endParaRPr>
          </a:p>
          <a:p>
            <a:pPr>
              <a:buFont typeface="Wingdings" panose="020F0502020204030204" pitchFamily="34" charset="0"/>
              <a:buChar char="Ø"/>
            </a:pPr>
            <a:endParaRPr lang="es-ES" dirty="0">
              <a:ea typeface="Calibri"/>
              <a:cs typeface="Calibri"/>
            </a:endParaRPr>
          </a:p>
        </p:txBody>
      </p:sp>
      <p:sp>
        <p:nvSpPr>
          <p:cNvPr id="6" name="Marcador de número de diapositiva 5">
            <a:extLst>
              <a:ext uri="{FF2B5EF4-FFF2-40B4-BE49-F238E27FC236}">
                <a16:creationId xmlns:a16="http://schemas.microsoft.com/office/drawing/2014/main" id="{C15A0A89-3E4C-5758-38BE-FB192D199F1A}"/>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50</a:t>
            </a:fld>
            <a:endParaRPr lang="es-ES">
              <a:latin typeface="Calibri" panose="020F0502020204030204"/>
            </a:endParaRPr>
          </a:p>
        </p:txBody>
      </p:sp>
      <p:pic>
        <p:nvPicPr>
          <p:cNvPr id="5" name="Imagen 4" descr="Texto&#10;&#10;Descripción generada automáticamente">
            <a:extLst>
              <a:ext uri="{FF2B5EF4-FFF2-40B4-BE49-F238E27FC236}">
                <a16:creationId xmlns:a16="http://schemas.microsoft.com/office/drawing/2014/main" id="{514D7149-BD4D-D565-DB1C-D47435C24846}"/>
              </a:ext>
            </a:extLst>
          </p:cNvPr>
          <p:cNvPicPr>
            <a:picLocks noChangeAspect="1"/>
          </p:cNvPicPr>
          <p:nvPr/>
        </p:nvPicPr>
        <p:blipFill>
          <a:blip r:embed="rId2"/>
          <a:stretch>
            <a:fillRect/>
          </a:stretch>
        </p:blipFill>
        <p:spPr>
          <a:xfrm>
            <a:off x="10163609" y="3218720"/>
            <a:ext cx="6656678" cy="3226107"/>
          </a:xfrm>
          <a:prstGeom prst="rect">
            <a:avLst/>
          </a:prstGeom>
        </p:spPr>
      </p:pic>
    </p:spTree>
    <p:extLst>
      <p:ext uri="{BB962C8B-B14F-4D97-AF65-F5344CB8AC3E}">
        <p14:creationId xmlns:p14="http://schemas.microsoft.com/office/powerpoint/2010/main" val="331208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814" name="Group 3"/>
          <p:cNvGrpSpPr/>
          <p:nvPr/>
        </p:nvGrpSpPr>
        <p:grpSpPr>
          <a:xfrm>
            <a:off x="15561360" y="9179280"/>
            <a:ext cx="3313800" cy="1107720"/>
            <a:chOff x="15561360" y="9179280"/>
            <a:chExt cx="3313800" cy="1107720"/>
          </a:xfrm>
        </p:grpSpPr>
        <p:sp>
          <p:nvSpPr>
            <p:cNvPr id="815"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16"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17" name="Group 6"/>
          <p:cNvGrpSpPr/>
          <p:nvPr/>
        </p:nvGrpSpPr>
        <p:grpSpPr>
          <a:xfrm>
            <a:off x="14096520" y="9732960"/>
            <a:ext cx="2135160" cy="553680"/>
            <a:chOff x="14096520" y="9732960"/>
            <a:chExt cx="2135160" cy="553680"/>
          </a:xfrm>
        </p:grpSpPr>
        <p:sp>
          <p:nvSpPr>
            <p:cNvPr id="818"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19"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20" name="Group 9"/>
          <p:cNvGrpSpPr/>
          <p:nvPr/>
        </p:nvGrpSpPr>
        <p:grpSpPr>
          <a:xfrm>
            <a:off x="16044120" y="457920"/>
            <a:ext cx="2180160" cy="728640"/>
            <a:chOff x="16044120" y="457920"/>
            <a:chExt cx="2180160" cy="728640"/>
          </a:xfrm>
        </p:grpSpPr>
        <p:sp>
          <p:nvSpPr>
            <p:cNvPr id="821"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22"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23" name="Group 12"/>
          <p:cNvGrpSpPr/>
          <p:nvPr/>
        </p:nvGrpSpPr>
        <p:grpSpPr>
          <a:xfrm>
            <a:off x="17134200" y="-299520"/>
            <a:ext cx="3432960" cy="1147320"/>
            <a:chOff x="17134200" y="-299520"/>
            <a:chExt cx="3432960" cy="1147320"/>
          </a:xfrm>
        </p:grpSpPr>
        <p:sp>
          <p:nvSpPr>
            <p:cNvPr id="824"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25"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26" name="Group 15"/>
          <p:cNvGrpSpPr/>
          <p:nvPr/>
        </p:nvGrpSpPr>
        <p:grpSpPr>
          <a:xfrm>
            <a:off x="277560" y="291600"/>
            <a:ext cx="1174320" cy="1543320"/>
            <a:chOff x="277560" y="291600"/>
            <a:chExt cx="1174320" cy="1543320"/>
          </a:xfrm>
        </p:grpSpPr>
        <p:sp>
          <p:nvSpPr>
            <p:cNvPr id="827"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28"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29" name="Freeform 18"/>
          <p:cNvSpPr/>
          <p:nvPr/>
        </p:nvSpPr>
        <p:spPr>
          <a:xfrm>
            <a:off x="7642080" y="1811160"/>
            <a:ext cx="10013400" cy="6586560"/>
          </a:xfrm>
          <a:custGeom>
            <a:avLst/>
            <a:gdLst/>
            <a:ahLst/>
            <a:cxnLst/>
            <a:rect l="l" t="t" r="r" b="b"/>
            <a:pathLst>
              <a:path w="10013883" h="6586972">
                <a:moveTo>
                  <a:pt x="0" y="0"/>
                </a:moveTo>
                <a:lnTo>
                  <a:pt x="10013883" y="0"/>
                </a:lnTo>
                <a:lnTo>
                  <a:pt x="10013883" y="6586973"/>
                </a:lnTo>
                <a:lnTo>
                  <a:pt x="0" y="6586973"/>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30" name="TextBox 19"/>
          <p:cNvSpPr/>
          <p:nvPr/>
        </p:nvSpPr>
        <p:spPr>
          <a:xfrm>
            <a:off x="1582920" y="544680"/>
            <a:ext cx="15675840" cy="83471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dirty="0">
                <a:solidFill>
                  <a:srgbClr val="004AAD"/>
                </a:solidFill>
                <a:latin typeface="Open Sans Bold"/>
                <a:ea typeface="Open Sans Bold"/>
              </a:rPr>
              <a:t>EJEMPLO: CREAR Y ELIMINAR ELEMENTOS</a:t>
            </a:r>
            <a:endParaRPr lang="en-US" sz="5000" b="0" strike="noStrike" spc="-1" dirty="0">
              <a:latin typeface="Arial"/>
            </a:endParaRPr>
          </a:p>
        </p:txBody>
      </p:sp>
      <p:sp>
        <p:nvSpPr>
          <p:cNvPr id="831" name="TextBox 20"/>
          <p:cNvSpPr/>
          <p:nvPr/>
        </p:nvSpPr>
        <p:spPr>
          <a:xfrm>
            <a:off x="1452240" y="2383920"/>
            <a:ext cx="6189480" cy="451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Se pueden crear nuevos elementos HTML utilizando </a:t>
            </a:r>
            <a:r>
              <a:rPr lang="en-US" sz="2890" b="0" strike="noStrike" spc="-103">
                <a:solidFill>
                  <a:srgbClr val="004AAD"/>
                </a:solidFill>
                <a:latin typeface="Poppins Bold"/>
                <a:ea typeface="Poppins Bold"/>
              </a:rPr>
              <a:t>createElement</a:t>
            </a:r>
            <a:r>
              <a:rPr lang="en-US" sz="2890" b="0" strike="noStrike" spc="-103">
                <a:solidFill>
                  <a:srgbClr val="000000"/>
                </a:solidFill>
                <a:latin typeface="Poppins"/>
                <a:ea typeface="Poppins"/>
              </a:rPr>
              <a:t>. Los nuevos elementos se pueden agregar al DOM con </a:t>
            </a:r>
            <a:r>
              <a:rPr lang="en-US" sz="2890" b="0" strike="noStrike" spc="-103">
                <a:solidFill>
                  <a:srgbClr val="004AAD"/>
                </a:solidFill>
                <a:latin typeface="Poppins Bold"/>
                <a:ea typeface="Poppins Bold"/>
              </a:rPr>
              <a:t>appendChild</a:t>
            </a:r>
            <a:r>
              <a:rPr lang="en-US" sz="2890" b="0" strike="noStrike" spc="-103">
                <a:solidFill>
                  <a:srgbClr val="000000"/>
                </a:solidFill>
                <a:latin typeface="Poppins"/>
                <a:ea typeface="Poppins"/>
              </a:rPr>
              <a:t> o i</a:t>
            </a:r>
            <a:r>
              <a:rPr lang="en-US" sz="2890" b="0" strike="noStrike" spc="-103">
                <a:solidFill>
                  <a:srgbClr val="004AAD"/>
                </a:solidFill>
                <a:latin typeface="Poppins Bold"/>
                <a:ea typeface="Poppins Bold"/>
              </a:rPr>
              <a:t>nsertBefore</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Para eliminar elementos, se puede utilizar </a:t>
            </a:r>
            <a:r>
              <a:rPr lang="en-US" sz="2890" b="0" strike="noStrike" spc="-103">
                <a:solidFill>
                  <a:srgbClr val="004AAD"/>
                </a:solidFill>
                <a:latin typeface="Poppins Bold"/>
                <a:ea typeface="Poppins Bold"/>
              </a:rPr>
              <a:t>removeChild</a:t>
            </a:r>
            <a:r>
              <a:rPr lang="en-US" sz="2890" b="0" strike="noStrike" spc="-103">
                <a:solidFill>
                  <a:srgbClr val="000000"/>
                </a:solidFill>
                <a:latin typeface="Poppins"/>
                <a:ea typeface="Poppins"/>
              </a:rPr>
              <a:t> o </a:t>
            </a:r>
            <a:r>
              <a:rPr lang="en-US" sz="2890" b="0" strike="noStrike" spc="-103">
                <a:solidFill>
                  <a:srgbClr val="004AAD"/>
                </a:solidFill>
                <a:latin typeface="Poppins Bold"/>
                <a:ea typeface="Poppins Bold"/>
              </a:rPr>
              <a:t>remove</a:t>
            </a:r>
            <a:r>
              <a:rPr lang="en-US" sz="2890" b="0" strike="noStrike" spc="-103">
                <a:solidFill>
                  <a:srgbClr val="000000"/>
                </a:solidFill>
                <a:latin typeface="Poppins"/>
                <a:ea typeface="Poppins"/>
              </a:rPr>
              <a:t>.</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833" name="Group 3"/>
          <p:cNvGrpSpPr/>
          <p:nvPr/>
        </p:nvGrpSpPr>
        <p:grpSpPr>
          <a:xfrm>
            <a:off x="15561360" y="9179280"/>
            <a:ext cx="3313800" cy="1107720"/>
            <a:chOff x="15561360" y="9179280"/>
            <a:chExt cx="3313800" cy="1107720"/>
          </a:xfrm>
        </p:grpSpPr>
        <p:sp>
          <p:nvSpPr>
            <p:cNvPr id="834"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35"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36" name="Group 6"/>
          <p:cNvGrpSpPr/>
          <p:nvPr/>
        </p:nvGrpSpPr>
        <p:grpSpPr>
          <a:xfrm>
            <a:off x="14096520" y="9732960"/>
            <a:ext cx="2135160" cy="553680"/>
            <a:chOff x="14096520" y="9732960"/>
            <a:chExt cx="2135160" cy="553680"/>
          </a:xfrm>
        </p:grpSpPr>
        <p:sp>
          <p:nvSpPr>
            <p:cNvPr id="837"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38"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39" name="Group 9"/>
          <p:cNvGrpSpPr/>
          <p:nvPr/>
        </p:nvGrpSpPr>
        <p:grpSpPr>
          <a:xfrm>
            <a:off x="16044120" y="457920"/>
            <a:ext cx="2180160" cy="728640"/>
            <a:chOff x="16044120" y="457920"/>
            <a:chExt cx="2180160" cy="728640"/>
          </a:xfrm>
        </p:grpSpPr>
        <p:sp>
          <p:nvSpPr>
            <p:cNvPr id="840"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41"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42" name="Group 12"/>
          <p:cNvGrpSpPr/>
          <p:nvPr/>
        </p:nvGrpSpPr>
        <p:grpSpPr>
          <a:xfrm>
            <a:off x="17134200" y="-299520"/>
            <a:ext cx="3432960" cy="1147320"/>
            <a:chOff x="17134200" y="-299520"/>
            <a:chExt cx="3432960" cy="1147320"/>
          </a:xfrm>
        </p:grpSpPr>
        <p:sp>
          <p:nvSpPr>
            <p:cNvPr id="843"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44"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45" name="Group 15"/>
          <p:cNvGrpSpPr/>
          <p:nvPr/>
        </p:nvGrpSpPr>
        <p:grpSpPr>
          <a:xfrm>
            <a:off x="277560" y="291600"/>
            <a:ext cx="1174320" cy="1543320"/>
            <a:chOff x="277560" y="291600"/>
            <a:chExt cx="1174320" cy="1543320"/>
          </a:xfrm>
        </p:grpSpPr>
        <p:sp>
          <p:nvSpPr>
            <p:cNvPr id="846"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47"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48" name="Freeform 18"/>
          <p:cNvSpPr/>
          <p:nvPr/>
        </p:nvSpPr>
        <p:spPr>
          <a:xfrm>
            <a:off x="12090960" y="3166920"/>
            <a:ext cx="3952440" cy="3952440"/>
          </a:xfrm>
          <a:custGeom>
            <a:avLst/>
            <a:gdLst/>
            <a:ahLst/>
            <a:cxnLst/>
            <a:rect l="l" t="t" r="r" b="b"/>
            <a:pathLst>
              <a:path w="3952924" h="3952924">
                <a:moveTo>
                  <a:pt x="0" y="0"/>
                </a:moveTo>
                <a:lnTo>
                  <a:pt x="3952925" y="0"/>
                </a:lnTo>
                <a:lnTo>
                  <a:pt x="3952925" y="3952924"/>
                </a:lnTo>
                <a:lnTo>
                  <a:pt x="0" y="395292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49"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JSON</a:t>
            </a:r>
            <a:endParaRPr lang="en-US" sz="5000" b="0" strike="noStrike" spc="-1">
              <a:latin typeface="Arial"/>
            </a:endParaRPr>
          </a:p>
        </p:txBody>
      </p:sp>
      <p:sp>
        <p:nvSpPr>
          <p:cNvPr id="850" name="TextBox 20"/>
          <p:cNvSpPr/>
          <p:nvPr/>
        </p:nvSpPr>
        <p:spPr>
          <a:xfrm>
            <a:off x="1452240" y="2383920"/>
            <a:ext cx="8533080" cy="5021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JSON (JavaScript Object Notation) es un formato de texto ligero para el intercambio de datos.</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Los datos en JSON se organizan en pares clave-valor.</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Es similar a la sintaxis de los objetos en JavaScript, pero con algunas diferencias en las reglas de formato (por ejemplo, las claves deben estar entre comillas dobles).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852" name="Group 3"/>
          <p:cNvGrpSpPr/>
          <p:nvPr/>
        </p:nvGrpSpPr>
        <p:grpSpPr>
          <a:xfrm>
            <a:off x="15561360" y="9179280"/>
            <a:ext cx="3313800" cy="1107720"/>
            <a:chOff x="15561360" y="9179280"/>
            <a:chExt cx="3313800" cy="1107720"/>
          </a:xfrm>
        </p:grpSpPr>
        <p:sp>
          <p:nvSpPr>
            <p:cNvPr id="853"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54"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55" name="Group 6"/>
          <p:cNvGrpSpPr/>
          <p:nvPr/>
        </p:nvGrpSpPr>
        <p:grpSpPr>
          <a:xfrm>
            <a:off x="14096520" y="9732960"/>
            <a:ext cx="2135160" cy="553680"/>
            <a:chOff x="14096520" y="9732960"/>
            <a:chExt cx="2135160" cy="553680"/>
          </a:xfrm>
        </p:grpSpPr>
        <p:sp>
          <p:nvSpPr>
            <p:cNvPr id="856"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57"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58" name="Group 9"/>
          <p:cNvGrpSpPr/>
          <p:nvPr/>
        </p:nvGrpSpPr>
        <p:grpSpPr>
          <a:xfrm>
            <a:off x="16044120" y="457920"/>
            <a:ext cx="2180160" cy="728640"/>
            <a:chOff x="16044120" y="457920"/>
            <a:chExt cx="2180160" cy="728640"/>
          </a:xfrm>
        </p:grpSpPr>
        <p:sp>
          <p:nvSpPr>
            <p:cNvPr id="859"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60"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61" name="Group 12"/>
          <p:cNvGrpSpPr/>
          <p:nvPr/>
        </p:nvGrpSpPr>
        <p:grpSpPr>
          <a:xfrm>
            <a:off x="17134200" y="-299520"/>
            <a:ext cx="3432960" cy="1147320"/>
            <a:chOff x="17134200" y="-299520"/>
            <a:chExt cx="3432960" cy="1147320"/>
          </a:xfrm>
        </p:grpSpPr>
        <p:sp>
          <p:nvSpPr>
            <p:cNvPr id="862"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63"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64" name="Group 15"/>
          <p:cNvGrpSpPr/>
          <p:nvPr/>
        </p:nvGrpSpPr>
        <p:grpSpPr>
          <a:xfrm>
            <a:off x="277560" y="291600"/>
            <a:ext cx="1174320" cy="1543320"/>
            <a:chOff x="277560" y="291600"/>
            <a:chExt cx="1174320" cy="1543320"/>
          </a:xfrm>
        </p:grpSpPr>
        <p:sp>
          <p:nvSpPr>
            <p:cNvPr id="865"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66"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67" name="Freeform 18"/>
          <p:cNvSpPr/>
          <p:nvPr/>
        </p:nvSpPr>
        <p:spPr>
          <a:xfrm>
            <a:off x="7530840" y="1028880"/>
            <a:ext cx="10102320" cy="7851960"/>
          </a:xfrm>
          <a:custGeom>
            <a:avLst/>
            <a:gdLst/>
            <a:ahLst/>
            <a:cxnLst/>
            <a:rect l="l" t="t" r="r" b="b"/>
            <a:pathLst>
              <a:path w="10102649" h="7852443">
                <a:moveTo>
                  <a:pt x="0" y="0"/>
                </a:moveTo>
                <a:lnTo>
                  <a:pt x="10102649" y="0"/>
                </a:lnTo>
                <a:lnTo>
                  <a:pt x="10102649" y="7852443"/>
                </a:lnTo>
                <a:lnTo>
                  <a:pt x="0" y="7852443"/>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68"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JSON</a:t>
            </a:r>
            <a:endParaRPr lang="en-US" sz="5000" b="0" strike="noStrike" spc="-1">
              <a:latin typeface="Arial"/>
            </a:endParaRPr>
          </a:p>
        </p:txBody>
      </p:sp>
      <p:sp>
        <p:nvSpPr>
          <p:cNvPr id="869" name="TextBox 20"/>
          <p:cNvSpPr/>
          <p:nvPr/>
        </p:nvSpPr>
        <p:spPr>
          <a:xfrm>
            <a:off x="1452240" y="2383920"/>
            <a:ext cx="662508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Funciones JSON en JavaScript</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JSON.stringify(): </a:t>
            </a:r>
            <a:r>
              <a:rPr lang="en-US" sz="2890" b="0" strike="noStrike" spc="-103">
                <a:solidFill>
                  <a:srgbClr val="000000"/>
                </a:solidFill>
                <a:latin typeface="Poppins"/>
                <a:ea typeface="Poppins"/>
              </a:rPr>
              <a:t>Convierte un objeto de JavaScript en una cadena JSON.</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JSON.parse(): </a:t>
            </a:r>
            <a:r>
              <a:rPr lang="en-US" sz="2890" b="0" strike="noStrike" spc="-103">
                <a:solidFill>
                  <a:srgbClr val="000000"/>
                </a:solidFill>
                <a:latin typeface="Poppins"/>
                <a:ea typeface="Poppins"/>
              </a:rPr>
              <a:t>Convierte una cadena JSON en un objeto de JavaScript.</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871" name="Group 3"/>
          <p:cNvGrpSpPr/>
          <p:nvPr/>
        </p:nvGrpSpPr>
        <p:grpSpPr>
          <a:xfrm>
            <a:off x="15561360" y="9179280"/>
            <a:ext cx="3313800" cy="1107720"/>
            <a:chOff x="15561360" y="9179280"/>
            <a:chExt cx="3313800" cy="1107720"/>
          </a:xfrm>
        </p:grpSpPr>
        <p:sp>
          <p:nvSpPr>
            <p:cNvPr id="872"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73"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74" name="Group 6"/>
          <p:cNvGrpSpPr/>
          <p:nvPr/>
        </p:nvGrpSpPr>
        <p:grpSpPr>
          <a:xfrm>
            <a:off x="14096520" y="9732960"/>
            <a:ext cx="2135160" cy="553680"/>
            <a:chOff x="14096520" y="9732960"/>
            <a:chExt cx="2135160" cy="553680"/>
          </a:xfrm>
        </p:grpSpPr>
        <p:sp>
          <p:nvSpPr>
            <p:cNvPr id="875"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76"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77" name="Group 9"/>
          <p:cNvGrpSpPr/>
          <p:nvPr/>
        </p:nvGrpSpPr>
        <p:grpSpPr>
          <a:xfrm>
            <a:off x="16044120" y="457920"/>
            <a:ext cx="2180160" cy="728640"/>
            <a:chOff x="16044120" y="457920"/>
            <a:chExt cx="2180160" cy="728640"/>
          </a:xfrm>
        </p:grpSpPr>
        <p:sp>
          <p:nvSpPr>
            <p:cNvPr id="878"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879"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80" name="Group 12"/>
          <p:cNvGrpSpPr/>
          <p:nvPr/>
        </p:nvGrpSpPr>
        <p:grpSpPr>
          <a:xfrm>
            <a:off x="17134200" y="-299520"/>
            <a:ext cx="3432960" cy="1147320"/>
            <a:chOff x="17134200" y="-299520"/>
            <a:chExt cx="3432960" cy="1147320"/>
          </a:xfrm>
        </p:grpSpPr>
        <p:sp>
          <p:nvSpPr>
            <p:cNvPr id="881"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882"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883" name="Group 15"/>
          <p:cNvGrpSpPr/>
          <p:nvPr/>
        </p:nvGrpSpPr>
        <p:grpSpPr>
          <a:xfrm>
            <a:off x="277560" y="291600"/>
            <a:ext cx="1174320" cy="1543320"/>
            <a:chOff x="277560" y="291600"/>
            <a:chExt cx="1174320" cy="1543320"/>
          </a:xfrm>
        </p:grpSpPr>
        <p:sp>
          <p:nvSpPr>
            <p:cNvPr id="884"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885"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886" name="TextBox 18"/>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ECMASCRIPT</a:t>
            </a:r>
            <a:endParaRPr lang="en-US" sz="5000" b="0" strike="noStrike" spc="-1">
              <a:latin typeface="Arial"/>
            </a:endParaRPr>
          </a:p>
        </p:txBody>
      </p:sp>
      <p:sp>
        <p:nvSpPr>
          <p:cNvPr id="887" name="TextBox 19"/>
          <p:cNvSpPr/>
          <p:nvPr/>
        </p:nvSpPr>
        <p:spPr>
          <a:xfrm>
            <a:off x="1452240" y="2383920"/>
            <a:ext cx="8782200" cy="451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ECMAScript es un estándar de scripting que forma la base de JavaScript. Proporcionar una base estándar para la implementación de lenguajes de scripting en navegadores y otros entornos.</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La especificación es mantenida por el ECMA International y ha evolucionado con varias versiones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D3916-BC4F-67B5-1EFD-899640EB05C6}"/>
              </a:ext>
            </a:extLst>
          </p:cNvPr>
          <p:cNvSpPr>
            <a:spLocks noGrp="1"/>
          </p:cNvSpPr>
          <p:nvPr>
            <p:ph type="title"/>
          </p:nvPr>
        </p:nvSpPr>
        <p:spPr/>
        <p:txBody>
          <a:bodyPr/>
          <a:lstStyle/>
          <a:p>
            <a:r>
              <a:rPr lang="es-ES" dirty="0"/>
              <a:t>EVOLUCION VERSION ECMAScript</a:t>
            </a:r>
          </a:p>
        </p:txBody>
      </p:sp>
      <p:graphicFrame>
        <p:nvGraphicFramePr>
          <p:cNvPr id="4" name="Tabla 3">
            <a:extLst>
              <a:ext uri="{FF2B5EF4-FFF2-40B4-BE49-F238E27FC236}">
                <a16:creationId xmlns:a16="http://schemas.microsoft.com/office/drawing/2014/main" id="{C92138EB-1EBD-1941-54D1-2BC3A0B53A43}"/>
              </a:ext>
            </a:extLst>
          </p:cNvPr>
          <p:cNvGraphicFramePr>
            <a:graphicFrameLocks noGrp="1"/>
          </p:cNvGraphicFramePr>
          <p:nvPr>
            <p:extLst>
              <p:ext uri="{D42A27DB-BD31-4B8C-83A1-F6EECF244321}">
                <p14:modId xmlns:p14="http://schemas.microsoft.com/office/powerpoint/2010/main" val="1010221266"/>
              </p:ext>
            </p:extLst>
          </p:nvPr>
        </p:nvGraphicFramePr>
        <p:xfrm>
          <a:off x="545908" y="1911160"/>
          <a:ext cx="8434316" cy="6583680"/>
        </p:xfrm>
        <a:graphic>
          <a:graphicData uri="http://schemas.openxmlformats.org/drawingml/2006/table">
            <a:tbl>
              <a:tblPr firstRow="1" bandRow="1">
                <a:tableStyleId>{5C22544A-7EE6-4342-B048-85BDC9FD1C3A}</a:tableStyleId>
              </a:tblPr>
              <a:tblGrid>
                <a:gridCol w="2538486">
                  <a:extLst>
                    <a:ext uri="{9D8B030D-6E8A-4147-A177-3AD203B41FA5}">
                      <a16:colId xmlns:a16="http://schemas.microsoft.com/office/drawing/2014/main" val="2985462568"/>
                    </a:ext>
                  </a:extLst>
                </a:gridCol>
                <a:gridCol w="5895830">
                  <a:extLst>
                    <a:ext uri="{9D8B030D-6E8A-4147-A177-3AD203B41FA5}">
                      <a16:colId xmlns:a16="http://schemas.microsoft.com/office/drawing/2014/main" val="2536371792"/>
                    </a:ext>
                  </a:extLst>
                </a:gridCol>
              </a:tblGrid>
              <a:tr h="312913">
                <a:tc>
                  <a:txBody>
                    <a:bodyPr/>
                    <a:lstStyle/>
                    <a:p>
                      <a:pPr marL="0" indent="0">
                        <a:buFont typeface="+mj-lt"/>
                        <a:buNone/>
                      </a:pPr>
                      <a:r>
                        <a:rPr lang="es-ES" dirty="0"/>
                        <a:t>VERSION</a:t>
                      </a:r>
                    </a:p>
                  </a:txBody>
                  <a:tcPr/>
                </a:tc>
                <a:tc>
                  <a:txBody>
                    <a:bodyPr/>
                    <a:lstStyle/>
                    <a:p>
                      <a:pPr marL="0" indent="0">
                        <a:buFont typeface="+mj-lt"/>
                        <a:buNone/>
                      </a:pPr>
                      <a:r>
                        <a:rPr lang="es-ES" dirty="0"/>
                        <a:t>NOVEDADES</a:t>
                      </a:r>
                    </a:p>
                  </a:txBody>
                  <a:tcPr/>
                </a:tc>
                <a:extLst>
                  <a:ext uri="{0D108BD9-81ED-4DB2-BD59-A6C34878D82A}">
                    <a16:rowId xmlns:a16="http://schemas.microsoft.com/office/drawing/2014/main" val="1673992810"/>
                  </a:ext>
                </a:extLst>
              </a:tr>
              <a:tr h="370840">
                <a:tc>
                  <a:txBody>
                    <a:bodyPr/>
                    <a:lstStyle/>
                    <a:p>
                      <a:pPr marL="0" indent="0">
                        <a:buFont typeface="+mj-lt"/>
                        <a:buNone/>
                      </a:pPr>
                      <a:r>
                        <a:rPr lang="es-ES" dirty="0"/>
                        <a:t>ECMAScript 2015 (ES6)</a:t>
                      </a:r>
                    </a:p>
                  </a:txBody>
                  <a:tcPr/>
                </a:tc>
                <a:tc>
                  <a:txBody>
                    <a:bodyPr/>
                    <a:lstStyle/>
                    <a:p>
                      <a:pPr marL="654660" lvl="1" indent="-342900">
                        <a:lnSpc>
                          <a:spcPct val="100000"/>
                        </a:lnSpc>
                        <a:buClr>
                          <a:srgbClr val="000000"/>
                        </a:buClr>
                        <a:buFont typeface="Arial" panose="020B0604020202020204" pitchFamily="34" charset="0"/>
                        <a:buChar char="•"/>
                      </a:pPr>
                      <a:r>
                        <a:rPr lang="es-ES" sz="1400" b="1" dirty="0"/>
                        <a:t>Clases:</a:t>
                      </a:r>
                      <a:r>
                        <a:rPr lang="es-ES" sz="1400" dirty="0"/>
                        <a:t> Introducción de la sintaxis de clases para la programación orientada a objetos.</a:t>
                      </a:r>
                    </a:p>
                    <a:p>
                      <a:pPr marL="654660" lvl="1" indent="-342900">
                        <a:lnSpc>
                          <a:spcPct val="100000"/>
                        </a:lnSpc>
                        <a:buClr>
                          <a:srgbClr val="000000"/>
                        </a:buClr>
                        <a:buFont typeface="Arial" panose="020B0604020202020204" pitchFamily="34" charset="0"/>
                        <a:buChar char="•"/>
                      </a:pPr>
                      <a:r>
                        <a:rPr lang="es-ES" sz="1400" b="1" dirty="0"/>
                        <a:t>Módulos:</a:t>
                      </a:r>
                      <a:r>
                        <a:rPr lang="es-ES" sz="1400" dirty="0"/>
                        <a:t> Soporte nativo para módulos, facilitando la organización del código.</a:t>
                      </a:r>
                    </a:p>
                    <a:p>
                      <a:pPr marL="654660" lvl="1" indent="-342900">
                        <a:lnSpc>
                          <a:spcPct val="100000"/>
                        </a:lnSpc>
                        <a:buClr>
                          <a:srgbClr val="000000"/>
                        </a:buClr>
                        <a:buFont typeface="Arial" panose="020B0604020202020204" pitchFamily="34" charset="0"/>
                        <a:buChar char="•"/>
                      </a:pPr>
                      <a:r>
                        <a:rPr lang="es-ES" sz="1400" b="1" dirty="0"/>
                        <a:t>Arrow </a:t>
                      </a:r>
                      <a:r>
                        <a:rPr lang="es-ES" sz="1400" b="1" dirty="0" err="1"/>
                        <a:t>Functions</a:t>
                      </a:r>
                      <a:r>
                        <a:rPr lang="es-ES" sz="1400" b="1" dirty="0"/>
                        <a:t>:</a:t>
                      </a:r>
                      <a:r>
                        <a:rPr lang="es-ES" sz="1400" dirty="0"/>
                        <a:t> Sintaxis más concisa para las funciones.</a:t>
                      </a:r>
                    </a:p>
                    <a:p>
                      <a:pPr marL="654660" lvl="1" indent="-342900">
                        <a:lnSpc>
                          <a:spcPct val="100000"/>
                        </a:lnSpc>
                        <a:buClr>
                          <a:srgbClr val="000000"/>
                        </a:buClr>
                        <a:buFont typeface="Arial" panose="020B0604020202020204" pitchFamily="34" charset="0"/>
                        <a:buChar char="•"/>
                      </a:pPr>
                      <a:r>
                        <a:rPr lang="es-ES" sz="1400" b="1" dirty="0" err="1"/>
                        <a:t>Promises</a:t>
                      </a:r>
                      <a:r>
                        <a:rPr lang="es-ES" sz="1400" b="1" dirty="0"/>
                        <a:t>:</a:t>
                      </a:r>
                      <a:r>
                        <a:rPr lang="es-ES" sz="1400" dirty="0"/>
                        <a:t> Para manejo de operaciones asíncronas.</a:t>
                      </a:r>
                    </a:p>
                    <a:p>
                      <a:pPr marL="654660" lvl="1" indent="-342900">
                        <a:lnSpc>
                          <a:spcPct val="100000"/>
                        </a:lnSpc>
                        <a:buClr>
                          <a:srgbClr val="000000"/>
                        </a:buClr>
                        <a:buFont typeface="Arial" panose="020B0604020202020204" pitchFamily="34" charset="0"/>
                        <a:buChar char="•"/>
                      </a:pPr>
                      <a:r>
                        <a:rPr lang="es-ES" sz="1400" b="1" dirty="0" err="1"/>
                        <a:t>Template</a:t>
                      </a:r>
                      <a:r>
                        <a:rPr lang="es-ES" sz="1400" b="1" dirty="0"/>
                        <a:t> </a:t>
                      </a:r>
                      <a:r>
                        <a:rPr lang="es-ES" sz="1400" b="1" dirty="0" err="1"/>
                        <a:t>Literals</a:t>
                      </a:r>
                      <a:r>
                        <a:rPr lang="es-ES" sz="1400" b="1" dirty="0"/>
                        <a:t>:</a:t>
                      </a:r>
                      <a:r>
                        <a:rPr lang="es-ES" sz="1400" dirty="0"/>
                        <a:t> Para cadenas de texto </a:t>
                      </a:r>
                      <a:r>
                        <a:rPr lang="es-ES" sz="1400" dirty="0" err="1"/>
                        <a:t>multilinea</a:t>
                      </a:r>
                      <a:r>
                        <a:rPr lang="es-ES" sz="1400" dirty="0"/>
                        <a:t> y interpolación.</a:t>
                      </a:r>
                      <a:endParaRPr lang="es-ES" b="1" dirty="0"/>
                    </a:p>
                  </a:txBody>
                  <a:tcPr/>
                </a:tc>
                <a:extLst>
                  <a:ext uri="{0D108BD9-81ED-4DB2-BD59-A6C34878D82A}">
                    <a16:rowId xmlns:a16="http://schemas.microsoft.com/office/drawing/2014/main" val="2695085477"/>
                  </a:ext>
                </a:extLst>
              </a:tr>
              <a:tr h="370840">
                <a:tc>
                  <a:txBody>
                    <a:bodyPr/>
                    <a:lstStyle/>
                    <a:p>
                      <a:pPr marL="0" indent="0" algn="l" defTabSz="914400" rtl="0" eaLnBrk="1" latinLnBrk="0" hangingPunct="1">
                        <a:buFont typeface="+mj-lt"/>
                        <a:buNone/>
                      </a:pPr>
                      <a:r>
                        <a:rPr lang="es-ES" dirty="0"/>
                        <a:t>ECMAScript 2016 </a:t>
                      </a:r>
                      <a:r>
                        <a:rPr lang="es-ES" sz="1800" kern="1200" dirty="0">
                          <a:solidFill>
                            <a:schemeClr val="dk1"/>
                          </a:solidFill>
                          <a:latin typeface="+mn-lt"/>
                          <a:ea typeface="+mn-ea"/>
                          <a:cs typeface="+mn-cs"/>
                        </a:rPr>
                        <a:t>(ES7)</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Array.prototype.includes</a:t>
                      </a:r>
                      <a:r>
                        <a:rPr lang="es-ES" sz="1400" b="1" dirty="0"/>
                        <a:t>:</a:t>
                      </a:r>
                      <a:r>
                        <a:rPr lang="es-ES" sz="1400" dirty="0"/>
                        <a:t> Método para verificar si un arreglo contiene un elemento.</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Exponentiation</a:t>
                      </a:r>
                      <a:r>
                        <a:rPr lang="es-ES" sz="1400" b="1" dirty="0"/>
                        <a:t> </a:t>
                      </a:r>
                      <a:r>
                        <a:rPr lang="es-ES" sz="1400" b="1" dirty="0" err="1"/>
                        <a:t>Operator</a:t>
                      </a:r>
                      <a:r>
                        <a:rPr lang="es-ES" sz="1400" b="1" dirty="0"/>
                        <a:t> (**):</a:t>
                      </a:r>
                      <a:r>
                        <a:rPr lang="es-ES" sz="1400" dirty="0"/>
                        <a:t> Para realizar potencias de manera más sencilla.</a:t>
                      </a:r>
                      <a:endParaRPr lang="es-ES" dirty="0"/>
                    </a:p>
                  </a:txBody>
                  <a:tcPr/>
                </a:tc>
                <a:extLst>
                  <a:ext uri="{0D108BD9-81ED-4DB2-BD59-A6C34878D82A}">
                    <a16:rowId xmlns:a16="http://schemas.microsoft.com/office/drawing/2014/main" val="3207682813"/>
                  </a:ext>
                </a:extLst>
              </a:tr>
              <a:tr h="370840">
                <a:tc>
                  <a:txBody>
                    <a:bodyPr/>
                    <a:lstStyle/>
                    <a:p>
                      <a:pPr marL="0" indent="0" algn="l" defTabSz="914400" rtl="0" eaLnBrk="1" latinLnBrk="0" hangingPunct="1">
                        <a:buFont typeface="+mj-lt"/>
                        <a:buNone/>
                      </a:pPr>
                      <a:r>
                        <a:rPr lang="es-ES" dirty="0"/>
                        <a:t>ECMAScript 2017 </a:t>
                      </a:r>
                      <a:r>
                        <a:rPr lang="es-ES" sz="1800" kern="1200" dirty="0">
                          <a:solidFill>
                            <a:schemeClr val="dk1"/>
                          </a:solidFill>
                          <a:latin typeface="+mn-lt"/>
                          <a:ea typeface="+mn-ea"/>
                          <a:cs typeface="+mn-cs"/>
                        </a:rPr>
                        <a:t>(ES8)</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Async</a:t>
                      </a:r>
                      <a:r>
                        <a:rPr lang="es-ES" sz="1400" b="1" dirty="0"/>
                        <a:t>/</a:t>
                      </a:r>
                      <a:r>
                        <a:rPr lang="es-ES" sz="1400" b="1" dirty="0" err="1"/>
                        <a:t>Await</a:t>
                      </a:r>
                      <a:r>
                        <a:rPr lang="es-ES" sz="1400" b="1" dirty="0"/>
                        <a:t>:</a:t>
                      </a:r>
                      <a:r>
                        <a:rPr lang="es-ES" sz="1400" dirty="0"/>
                        <a:t> Simplificación del manejo de promesas y código asíncrono</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Object.entries</a:t>
                      </a:r>
                      <a:r>
                        <a:rPr lang="es-ES" sz="1400" b="1" dirty="0"/>
                        <a:t>() y </a:t>
                      </a:r>
                      <a:r>
                        <a:rPr lang="es-ES" sz="1400" b="1" dirty="0" err="1"/>
                        <a:t>Object.values</a:t>
                      </a:r>
                      <a:r>
                        <a:rPr lang="es-ES" sz="1400" b="1" dirty="0"/>
                        <a:t>():</a:t>
                      </a:r>
                      <a:r>
                        <a:rPr lang="es-ES" sz="1400" dirty="0"/>
                        <a:t> Métodos para trabajar con objetos de manera más </a:t>
                      </a:r>
                      <a:r>
                        <a:rPr lang="es-ES" sz="1400" dirty="0" err="1"/>
                        <a:t>sencilla.</a:t>
                      </a:r>
                      <a:r>
                        <a:rPr lang="es-ES" sz="1400" b="1" dirty="0" err="1"/>
                        <a:t>S</a:t>
                      </a:r>
                      <a:endParaRPr lang="es-ES" sz="1400" b="1" dirty="0"/>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tring.prototype.padStart</a:t>
                      </a:r>
                      <a:r>
                        <a:rPr lang="es-ES" sz="1400" b="1" dirty="0"/>
                        <a:t> y </a:t>
                      </a:r>
                      <a:r>
                        <a:rPr lang="es-ES" sz="1400" b="1" dirty="0" err="1"/>
                        <a:t>padEnd</a:t>
                      </a:r>
                      <a:r>
                        <a:rPr lang="es-ES" sz="1400" b="1" dirty="0"/>
                        <a:t>:</a:t>
                      </a:r>
                      <a:r>
                        <a:rPr lang="es-ES" sz="1400" dirty="0"/>
                        <a:t> Métodos para añadir caracteres a cadenas.</a:t>
                      </a:r>
                      <a:endParaRPr lang="es-ES" dirty="0"/>
                    </a:p>
                  </a:txBody>
                  <a:tcPr/>
                </a:tc>
                <a:extLst>
                  <a:ext uri="{0D108BD9-81ED-4DB2-BD59-A6C34878D82A}">
                    <a16:rowId xmlns:a16="http://schemas.microsoft.com/office/drawing/2014/main" val="688812570"/>
                  </a:ext>
                </a:extLst>
              </a:tr>
              <a:tr h="370840">
                <a:tc>
                  <a:txBody>
                    <a:bodyPr/>
                    <a:lstStyle/>
                    <a:p>
                      <a:pPr marL="0" indent="0" algn="l" defTabSz="914400" rtl="0" eaLnBrk="1" latinLnBrk="0" hangingPunct="1">
                        <a:buFont typeface="+mj-lt"/>
                        <a:buNone/>
                      </a:pPr>
                      <a:r>
                        <a:rPr lang="es-ES" dirty="0"/>
                        <a:t>ECMAScript 2018 </a:t>
                      </a:r>
                      <a:r>
                        <a:rPr lang="es-ES" sz="1800" kern="1200" dirty="0">
                          <a:solidFill>
                            <a:schemeClr val="dk1"/>
                          </a:solidFill>
                          <a:latin typeface="+mn-lt"/>
                          <a:ea typeface="+mn-ea"/>
                          <a:cs typeface="+mn-cs"/>
                        </a:rPr>
                        <a:t>(ES9)</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Rest</a:t>
                      </a:r>
                      <a:r>
                        <a:rPr lang="es-ES" sz="1400" b="1" dirty="0"/>
                        <a:t>/Spread </a:t>
                      </a:r>
                      <a:r>
                        <a:rPr lang="es-ES" sz="1400" b="1" dirty="0" err="1"/>
                        <a:t>Properties</a:t>
                      </a:r>
                      <a:r>
                        <a:rPr lang="es-ES" sz="1400" b="1" dirty="0"/>
                        <a:t>:</a:t>
                      </a:r>
                      <a:r>
                        <a:rPr lang="es-ES" sz="1400" dirty="0"/>
                        <a:t> Mejora en la manipulación de objetos.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Asynchronous</a:t>
                      </a:r>
                      <a:r>
                        <a:rPr lang="es-ES" sz="1400" b="1" dirty="0"/>
                        <a:t> </a:t>
                      </a:r>
                      <a:r>
                        <a:rPr lang="es-ES" sz="1400" b="1" dirty="0" err="1"/>
                        <a:t>Iteration</a:t>
                      </a:r>
                      <a:r>
                        <a:rPr lang="es-ES" sz="1400" b="1" dirty="0"/>
                        <a:t>:</a:t>
                      </a:r>
                      <a:r>
                        <a:rPr lang="es-ES" sz="1400" dirty="0"/>
                        <a:t> Soporte para bucles asíncronos.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Promise.prototype.finally</a:t>
                      </a:r>
                      <a:r>
                        <a:rPr lang="es-ES" sz="1400" b="1" dirty="0"/>
                        <a:t>:</a:t>
                      </a:r>
                      <a:r>
                        <a:rPr lang="es-ES" sz="1400" dirty="0"/>
                        <a:t> Método para ejecutar código después de que una promesa se resuelve o se rechaza.</a:t>
                      </a:r>
                      <a:endParaRPr lang="es-ES" dirty="0"/>
                    </a:p>
                  </a:txBody>
                  <a:tcPr/>
                </a:tc>
                <a:extLst>
                  <a:ext uri="{0D108BD9-81ED-4DB2-BD59-A6C34878D82A}">
                    <a16:rowId xmlns:a16="http://schemas.microsoft.com/office/drawing/2014/main" val="3123755951"/>
                  </a:ext>
                </a:extLst>
              </a:tr>
              <a:tr h="370840">
                <a:tc>
                  <a:txBody>
                    <a:bodyPr/>
                    <a:lstStyle/>
                    <a:p>
                      <a:pPr marL="0" indent="0" algn="l" defTabSz="914400" rtl="0" eaLnBrk="1" latinLnBrk="0" hangingPunct="1">
                        <a:buFont typeface="+mj-lt"/>
                        <a:buNone/>
                      </a:pPr>
                      <a:r>
                        <a:rPr lang="es-ES" dirty="0"/>
                        <a:t>ECMAScript 2019 </a:t>
                      </a:r>
                      <a:r>
                        <a:rPr lang="es-ES" sz="1800" kern="1200" dirty="0">
                          <a:solidFill>
                            <a:schemeClr val="dk1"/>
                          </a:solidFill>
                          <a:latin typeface="+mn-lt"/>
                          <a:ea typeface="+mn-ea"/>
                          <a:cs typeface="+mn-cs"/>
                        </a:rPr>
                        <a:t>(ES10)</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Array.prototype.flat</a:t>
                      </a:r>
                      <a:r>
                        <a:rPr lang="es-ES" sz="1400" b="1" dirty="0"/>
                        <a:t> y </a:t>
                      </a:r>
                      <a:r>
                        <a:rPr lang="es-ES" sz="1400" b="1" dirty="0" err="1"/>
                        <a:t>flatMap</a:t>
                      </a:r>
                      <a:r>
                        <a:rPr lang="es-ES" sz="1400" b="1" dirty="0"/>
                        <a:t>:</a:t>
                      </a:r>
                      <a:r>
                        <a:rPr lang="es-ES" sz="1400" dirty="0"/>
                        <a:t> Métodos para aplanar arreglos.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Object.fromEntries</a:t>
                      </a:r>
                      <a:r>
                        <a:rPr lang="es-ES" sz="1400" b="1" dirty="0"/>
                        <a:t>():</a:t>
                      </a:r>
                      <a:r>
                        <a:rPr lang="es-ES" sz="1400" dirty="0"/>
                        <a:t> Para convertir listas de pares clave-valor en objetos.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String.prototype.trimStart</a:t>
                      </a:r>
                      <a:r>
                        <a:rPr lang="es-ES" sz="1400" b="1" dirty="0"/>
                        <a:t> y </a:t>
                      </a:r>
                      <a:r>
                        <a:rPr lang="es-ES" sz="1400" b="1" dirty="0" err="1"/>
                        <a:t>trimEnd</a:t>
                      </a:r>
                      <a:r>
                        <a:rPr lang="es-ES" sz="1400" b="1" dirty="0"/>
                        <a:t>:</a:t>
                      </a:r>
                      <a:r>
                        <a:rPr lang="es-ES" sz="1400" dirty="0"/>
                        <a:t> Métodos para eliminar espacios en blanco al inicio y al final de cadenas.</a:t>
                      </a:r>
                      <a:endParaRPr lang="es-ES" dirty="0"/>
                    </a:p>
                  </a:txBody>
                  <a:tcPr/>
                </a:tc>
                <a:extLst>
                  <a:ext uri="{0D108BD9-81ED-4DB2-BD59-A6C34878D82A}">
                    <a16:rowId xmlns:a16="http://schemas.microsoft.com/office/drawing/2014/main" val="3507063204"/>
                  </a:ext>
                </a:extLst>
              </a:tr>
            </a:tbl>
          </a:graphicData>
        </a:graphic>
      </p:graphicFrame>
      <p:graphicFrame>
        <p:nvGraphicFramePr>
          <p:cNvPr id="8" name="Tabla 7">
            <a:extLst>
              <a:ext uri="{FF2B5EF4-FFF2-40B4-BE49-F238E27FC236}">
                <a16:creationId xmlns:a16="http://schemas.microsoft.com/office/drawing/2014/main" id="{8A85BA07-8528-A5F4-6986-03ACD0F8A456}"/>
              </a:ext>
            </a:extLst>
          </p:cNvPr>
          <p:cNvGraphicFramePr>
            <a:graphicFrameLocks noGrp="1"/>
          </p:cNvGraphicFramePr>
          <p:nvPr>
            <p:extLst>
              <p:ext uri="{D42A27DB-BD31-4B8C-83A1-F6EECF244321}">
                <p14:modId xmlns:p14="http://schemas.microsoft.com/office/powerpoint/2010/main" val="1107634369"/>
              </p:ext>
            </p:extLst>
          </p:nvPr>
        </p:nvGraphicFramePr>
        <p:xfrm>
          <a:off x="9143820" y="1911160"/>
          <a:ext cx="8434316" cy="6442382"/>
        </p:xfrm>
        <a:graphic>
          <a:graphicData uri="http://schemas.openxmlformats.org/drawingml/2006/table">
            <a:tbl>
              <a:tblPr firstRow="1" bandRow="1">
                <a:tableStyleId>{5C22544A-7EE6-4342-B048-85BDC9FD1C3A}</a:tableStyleId>
              </a:tblPr>
              <a:tblGrid>
                <a:gridCol w="2606902">
                  <a:extLst>
                    <a:ext uri="{9D8B030D-6E8A-4147-A177-3AD203B41FA5}">
                      <a16:colId xmlns:a16="http://schemas.microsoft.com/office/drawing/2014/main" val="2985462568"/>
                    </a:ext>
                  </a:extLst>
                </a:gridCol>
                <a:gridCol w="5827414">
                  <a:extLst>
                    <a:ext uri="{9D8B030D-6E8A-4147-A177-3AD203B41FA5}">
                      <a16:colId xmlns:a16="http://schemas.microsoft.com/office/drawing/2014/main" val="2536371792"/>
                    </a:ext>
                  </a:extLst>
                </a:gridCol>
              </a:tblGrid>
              <a:tr h="376862">
                <a:tc>
                  <a:txBody>
                    <a:bodyPr/>
                    <a:lstStyle/>
                    <a:p>
                      <a:pPr marL="0" indent="0">
                        <a:buFont typeface="+mj-lt"/>
                        <a:buNone/>
                      </a:pPr>
                      <a:r>
                        <a:rPr lang="es-ES" dirty="0"/>
                        <a:t>VERSION</a:t>
                      </a:r>
                    </a:p>
                  </a:txBody>
                  <a:tcPr/>
                </a:tc>
                <a:tc>
                  <a:txBody>
                    <a:bodyPr/>
                    <a:lstStyle/>
                    <a:p>
                      <a:pPr marL="0" indent="0">
                        <a:buFont typeface="+mj-lt"/>
                        <a:buNone/>
                      </a:pPr>
                      <a:r>
                        <a:rPr lang="es-ES" dirty="0"/>
                        <a:t>NOVEDADES</a:t>
                      </a:r>
                    </a:p>
                  </a:txBody>
                  <a:tcPr/>
                </a:tc>
                <a:extLst>
                  <a:ext uri="{0D108BD9-81ED-4DB2-BD59-A6C34878D82A}">
                    <a16:rowId xmlns:a16="http://schemas.microsoft.com/office/drawing/2014/main" val="16739928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ES" dirty="0"/>
                        <a:t>ECMAScript 2020 </a:t>
                      </a:r>
                      <a:r>
                        <a:rPr lang="es-ES" sz="1800" kern="1200" dirty="0">
                          <a:solidFill>
                            <a:schemeClr val="dk1"/>
                          </a:solidFill>
                          <a:latin typeface="+mn-lt"/>
                          <a:ea typeface="+mn-ea"/>
                          <a:cs typeface="+mn-cs"/>
                        </a:rPr>
                        <a:t>(ES11)</a:t>
                      </a:r>
                    </a:p>
                    <a:p>
                      <a:pPr marL="0" indent="0">
                        <a:buFont typeface="+mj-lt"/>
                        <a:buNone/>
                      </a:pPr>
                      <a:endParaRPr lang="es-ES" dirty="0"/>
                    </a:p>
                  </a:txBody>
                  <a:tcPr/>
                </a:tc>
                <a:tc>
                  <a:txBody>
                    <a:bodyPr/>
                    <a:lstStyle/>
                    <a:p>
                      <a:pPr marL="654660" lvl="1" indent="-342900">
                        <a:lnSpc>
                          <a:spcPct val="100000"/>
                        </a:lnSpc>
                        <a:buClr>
                          <a:srgbClr val="000000"/>
                        </a:buClr>
                        <a:buFont typeface="Arial" panose="020B0604020202020204" pitchFamily="34" charset="0"/>
                        <a:buChar char="•"/>
                      </a:pPr>
                      <a:r>
                        <a:rPr lang="es-ES" b="1" dirty="0" err="1"/>
                        <a:t>Nullish</a:t>
                      </a:r>
                      <a:r>
                        <a:rPr lang="es-ES" b="1" dirty="0"/>
                        <a:t> </a:t>
                      </a:r>
                      <a:r>
                        <a:rPr lang="es-ES" b="1" dirty="0" err="1"/>
                        <a:t>Coalescing</a:t>
                      </a:r>
                      <a:r>
                        <a:rPr lang="es-ES" b="1" dirty="0"/>
                        <a:t> </a:t>
                      </a:r>
                      <a:r>
                        <a:rPr lang="es-ES" b="1" dirty="0" err="1"/>
                        <a:t>Operator</a:t>
                      </a:r>
                      <a:r>
                        <a:rPr lang="es-ES" b="1" dirty="0"/>
                        <a:t> (??):</a:t>
                      </a:r>
                      <a:r>
                        <a:rPr lang="es-ES" dirty="0"/>
                        <a:t> Para manejar valores nulos o indefinidos.</a:t>
                      </a:r>
                    </a:p>
                    <a:p>
                      <a:pPr marL="654660" lvl="1" indent="-342900">
                        <a:lnSpc>
                          <a:spcPct val="100000"/>
                        </a:lnSpc>
                        <a:buClr>
                          <a:srgbClr val="000000"/>
                        </a:buClr>
                        <a:buFont typeface="Arial" panose="020B0604020202020204" pitchFamily="34" charset="0"/>
                        <a:buChar char="•"/>
                      </a:pPr>
                      <a:r>
                        <a:rPr lang="es-ES" b="1" dirty="0" err="1"/>
                        <a:t>Optional</a:t>
                      </a:r>
                      <a:r>
                        <a:rPr lang="es-ES" b="1" dirty="0"/>
                        <a:t> </a:t>
                      </a:r>
                      <a:r>
                        <a:rPr lang="es-ES" b="1" dirty="0" err="1"/>
                        <a:t>Chaining</a:t>
                      </a:r>
                      <a:r>
                        <a:rPr lang="es-ES" b="1" dirty="0"/>
                        <a:t> (?.):</a:t>
                      </a:r>
                      <a:r>
                        <a:rPr lang="es-ES" dirty="0"/>
                        <a:t> Permite acceder a propiedades de objetos de manera segura.</a:t>
                      </a:r>
                    </a:p>
                    <a:p>
                      <a:pPr marL="654660" lvl="1" indent="-342900">
                        <a:lnSpc>
                          <a:spcPct val="100000"/>
                        </a:lnSpc>
                        <a:buClr>
                          <a:srgbClr val="000000"/>
                        </a:buClr>
                        <a:buFont typeface="Arial" panose="020B0604020202020204" pitchFamily="34" charset="0"/>
                        <a:buChar char="•"/>
                      </a:pPr>
                      <a:r>
                        <a:rPr lang="es-ES" b="1" dirty="0" err="1"/>
                        <a:t>BigInt</a:t>
                      </a:r>
                      <a:r>
                        <a:rPr lang="es-ES" b="1" dirty="0"/>
                        <a:t>:</a:t>
                      </a:r>
                      <a:r>
                        <a:rPr lang="es-ES" dirty="0"/>
                        <a:t> Tipo de dato para manejar enteros grandes</a:t>
                      </a:r>
                      <a:endParaRPr lang="es-ES" b="1" dirty="0"/>
                    </a:p>
                  </a:txBody>
                  <a:tcPr/>
                </a:tc>
                <a:extLst>
                  <a:ext uri="{0D108BD9-81ED-4DB2-BD59-A6C34878D82A}">
                    <a16:rowId xmlns:a16="http://schemas.microsoft.com/office/drawing/2014/main" val="1402482223"/>
                  </a:ext>
                </a:extLst>
              </a:tr>
              <a:tr h="370840">
                <a:tc>
                  <a:txBody>
                    <a:bodyPr/>
                    <a:lstStyle/>
                    <a:p>
                      <a:pPr marL="0" indent="0">
                        <a:buFont typeface="+mj-lt"/>
                        <a:buNone/>
                      </a:pPr>
                      <a:r>
                        <a:rPr lang="es-ES" dirty="0"/>
                        <a:t>ECMAScript 2021 (ES12)</a:t>
                      </a:r>
                    </a:p>
                  </a:txBody>
                  <a:tcPr/>
                </a:tc>
                <a:tc>
                  <a:txBody>
                    <a:bodyPr/>
                    <a:lstStyle/>
                    <a:p>
                      <a:pPr marL="654660" lvl="1" indent="-342900">
                        <a:lnSpc>
                          <a:spcPct val="100000"/>
                        </a:lnSpc>
                        <a:buClr>
                          <a:srgbClr val="000000"/>
                        </a:buClr>
                        <a:buFont typeface="Arial" panose="020B0604020202020204" pitchFamily="34" charset="0"/>
                        <a:buChar char="•"/>
                      </a:pPr>
                      <a:r>
                        <a:rPr lang="es-ES" sz="1400" b="1" dirty="0" err="1"/>
                        <a:t>Logical</a:t>
                      </a:r>
                      <a:r>
                        <a:rPr lang="es-ES" sz="1400" b="1" dirty="0"/>
                        <a:t> </a:t>
                      </a:r>
                      <a:r>
                        <a:rPr lang="es-ES" sz="1400" b="1" dirty="0" err="1"/>
                        <a:t>Assignment</a:t>
                      </a:r>
                      <a:r>
                        <a:rPr lang="es-ES" sz="1400" b="1" dirty="0"/>
                        <a:t> </a:t>
                      </a:r>
                      <a:r>
                        <a:rPr lang="es-ES" sz="1400" b="1" dirty="0" err="1"/>
                        <a:t>Operators</a:t>
                      </a:r>
                      <a:r>
                        <a:rPr lang="es-ES" sz="1400" b="1" dirty="0"/>
                        <a:t>:</a:t>
                      </a:r>
                      <a:r>
                        <a:rPr lang="es-ES" sz="1400" dirty="0"/>
                        <a:t> Nuevos operadores para asignación lógica.</a:t>
                      </a:r>
                    </a:p>
                    <a:p>
                      <a:pPr marL="654660" lvl="1" indent="-342900">
                        <a:lnSpc>
                          <a:spcPct val="100000"/>
                        </a:lnSpc>
                        <a:buClr>
                          <a:srgbClr val="000000"/>
                        </a:buClr>
                        <a:buFont typeface="Arial" panose="020B0604020202020204" pitchFamily="34" charset="0"/>
                        <a:buChar char="•"/>
                      </a:pPr>
                      <a:r>
                        <a:rPr lang="es-ES" sz="1400" b="1" dirty="0" err="1"/>
                        <a:t>String.prototype.replaceAll</a:t>
                      </a:r>
                      <a:r>
                        <a:rPr lang="es-ES" sz="1400" b="1" dirty="0"/>
                        <a:t>:</a:t>
                      </a:r>
                      <a:r>
                        <a:rPr lang="es-ES" sz="1400" dirty="0"/>
                        <a:t> Método para reemplazar todas las ocurrencias de una </a:t>
                      </a:r>
                      <a:r>
                        <a:rPr lang="es-ES" sz="1400" dirty="0" err="1"/>
                        <a:t>subcadena</a:t>
                      </a:r>
                      <a:r>
                        <a:rPr lang="es-ES" sz="1400" dirty="0"/>
                        <a:t>.</a:t>
                      </a:r>
                    </a:p>
                    <a:p>
                      <a:pPr marL="654660" lvl="1" indent="-342900">
                        <a:lnSpc>
                          <a:spcPct val="100000"/>
                        </a:lnSpc>
                        <a:buClr>
                          <a:srgbClr val="000000"/>
                        </a:buClr>
                        <a:buFont typeface="Arial" panose="020B0604020202020204" pitchFamily="34" charset="0"/>
                        <a:buChar char="•"/>
                      </a:pPr>
                      <a:r>
                        <a:rPr lang="es-ES" sz="1400" b="1" dirty="0" err="1"/>
                        <a:t>WeakRefs</a:t>
                      </a:r>
                      <a:r>
                        <a:rPr lang="es-ES" sz="1400" b="1" dirty="0"/>
                        <a:t>:</a:t>
                      </a:r>
                      <a:r>
                        <a:rPr lang="es-ES" sz="1400" dirty="0"/>
                        <a:t> Referencias débiles para la gestión de memoria.</a:t>
                      </a:r>
                      <a:endParaRPr lang="es-ES" b="1" dirty="0"/>
                    </a:p>
                  </a:txBody>
                  <a:tcPr/>
                </a:tc>
                <a:extLst>
                  <a:ext uri="{0D108BD9-81ED-4DB2-BD59-A6C34878D82A}">
                    <a16:rowId xmlns:a16="http://schemas.microsoft.com/office/drawing/2014/main" val="2695085477"/>
                  </a:ext>
                </a:extLst>
              </a:tr>
              <a:tr h="370840">
                <a:tc>
                  <a:txBody>
                    <a:bodyPr/>
                    <a:lstStyle/>
                    <a:p>
                      <a:pPr marL="0" indent="0" algn="l" defTabSz="914400" rtl="0" eaLnBrk="1" latinLnBrk="0" hangingPunct="1">
                        <a:buFont typeface="+mj-lt"/>
                        <a:buNone/>
                      </a:pPr>
                      <a:r>
                        <a:rPr lang="es-ES" dirty="0"/>
                        <a:t>ECMAScript 2022 </a:t>
                      </a:r>
                      <a:r>
                        <a:rPr lang="es-ES" sz="1800" kern="1200" dirty="0">
                          <a:solidFill>
                            <a:schemeClr val="dk1"/>
                          </a:solidFill>
                          <a:latin typeface="+mn-lt"/>
                          <a:ea typeface="+mn-ea"/>
                          <a:cs typeface="+mn-cs"/>
                        </a:rPr>
                        <a:t>(ES13)</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Class</a:t>
                      </a:r>
                      <a:r>
                        <a:rPr lang="es-ES" sz="1400" b="1" dirty="0"/>
                        <a:t> </a:t>
                      </a:r>
                      <a:r>
                        <a:rPr lang="es-ES" sz="1400" b="1" dirty="0" err="1"/>
                        <a:t>Fields</a:t>
                      </a:r>
                      <a:r>
                        <a:rPr lang="es-ES" sz="1400" b="1" dirty="0"/>
                        <a:t>:</a:t>
                      </a:r>
                      <a:r>
                        <a:rPr lang="es-ES" sz="1400" dirty="0"/>
                        <a:t> Permite definir campos directamente en clases.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a:t>Top-</a:t>
                      </a:r>
                      <a:r>
                        <a:rPr lang="es-ES" sz="1400" b="1" dirty="0" err="1"/>
                        <a:t>Level</a:t>
                      </a:r>
                      <a:r>
                        <a:rPr lang="es-ES" sz="1400" b="1" dirty="0"/>
                        <a:t> </a:t>
                      </a:r>
                      <a:r>
                        <a:rPr lang="es-ES" sz="1400" b="1" dirty="0" err="1"/>
                        <a:t>Await</a:t>
                      </a:r>
                      <a:r>
                        <a:rPr lang="es-ES" sz="1400" b="1" dirty="0"/>
                        <a:t>:</a:t>
                      </a:r>
                      <a:r>
                        <a:rPr lang="es-ES" sz="1400" dirty="0"/>
                        <a:t> Soporte para </a:t>
                      </a:r>
                      <a:r>
                        <a:rPr lang="es-ES" sz="1400" dirty="0" err="1"/>
                        <a:t>await</a:t>
                      </a:r>
                      <a:r>
                        <a:rPr lang="es-ES" sz="1400" dirty="0"/>
                        <a:t> en el nivel superior de módulos.</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Private</a:t>
                      </a:r>
                      <a:r>
                        <a:rPr lang="es-ES" sz="1400" b="1" dirty="0"/>
                        <a:t> </a:t>
                      </a:r>
                      <a:r>
                        <a:rPr lang="es-ES" sz="1400" b="1" dirty="0" err="1"/>
                        <a:t>Methods</a:t>
                      </a:r>
                      <a:r>
                        <a:rPr lang="es-ES" sz="1400" b="1" dirty="0"/>
                        <a:t> y </a:t>
                      </a:r>
                      <a:r>
                        <a:rPr lang="es-ES" sz="1400" b="1" dirty="0" err="1"/>
                        <a:t>Accessors</a:t>
                      </a:r>
                      <a:r>
                        <a:rPr lang="es-ES" sz="1400" b="1" dirty="0"/>
                        <a:t>:</a:t>
                      </a:r>
                      <a:r>
                        <a:rPr lang="es-ES" sz="1400" dirty="0"/>
                        <a:t> Métodos y </a:t>
                      </a:r>
                      <a:r>
                        <a:rPr lang="es-ES" sz="1400" dirty="0" err="1"/>
                        <a:t>accesores</a:t>
                      </a:r>
                      <a:r>
                        <a:rPr lang="es-ES" sz="1400" dirty="0"/>
                        <a:t> privados en clases.</a:t>
                      </a:r>
                      <a:endParaRPr lang="es-ES" dirty="0"/>
                    </a:p>
                  </a:txBody>
                  <a:tcPr/>
                </a:tc>
                <a:extLst>
                  <a:ext uri="{0D108BD9-81ED-4DB2-BD59-A6C34878D82A}">
                    <a16:rowId xmlns:a16="http://schemas.microsoft.com/office/drawing/2014/main" val="3207682813"/>
                  </a:ext>
                </a:extLst>
              </a:tr>
              <a:tr h="370840">
                <a:tc>
                  <a:txBody>
                    <a:bodyPr/>
                    <a:lstStyle/>
                    <a:p>
                      <a:pPr marL="0" indent="0" algn="l" defTabSz="914400" rtl="0" eaLnBrk="1" latinLnBrk="0" hangingPunct="1">
                        <a:buFont typeface="+mj-lt"/>
                        <a:buNone/>
                      </a:pPr>
                      <a:r>
                        <a:rPr lang="es-ES" dirty="0"/>
                        <a:t>ECMAScript 2023 </a:t>
                      </a:r>
                      <a:r>
                        <a:rPr lang="es-ES" sz="1800" kern="1200" dirty="0">
                          <a:solidFill>
                            <a:schemeClr val="dk1"/>
                          </a:solidFill>
                          <a:latin typeface="+mn-lt"/>
                          <a:ea typeface="+mn-ea"/>
                          <a:cs typeface="+mn-cs"/>
                        </a:rPr>
                        <a:t>(ES14)</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Array.prototype.toSorted</a:t>
                      </a:r>
                      <a:r>
                        <a:rPr lang="es-ES" sz="1400" b="1" dirty="0"/>
                        <a:t>, </a:t>
                      </a:r>
                      <a:r>
                        <a:rPr lang="es-ES" sz="1400" b="1" dirty="0" err="1"/>
                        <a:t>toSpliced</a:t>
                      </a:r>
                      <a:r>
                        <a:rPr lang="es-ES" sz="1400" b="1" dirty="0"/>
                        <a:t>, </a:t>
                      </a:r>
                      <a:r>
                        <a:rPr lang="es-ES" sz="1400" b="1" dirty="0" err="1"/>
                        <a:t>toReversed</a:t>
                      </a:r>
                      <a:r>
                        <a:rPr lang="es-ES" sz="1400" b="1" dirty="0"/>
                        <a:t>:</a:t>
                      </a:r>
                      <a:r>
                        <a:rPr lang="es-ES" sz="1400" dirty="0"/>
                        <a:t> Nuevos métodos para manipulación de arreglos sin mutar el original.</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err="1"/>
                        <a:t>Hashbang</a:t>
                      </a:r>
                      <a:r>
                        <a:rPr lang="es-ES" sz="1400" b="1" dirty="0"/>
                        <a:t> </a:t>
                      </a:r>
                      <a:r>
                        <a:rPr lang="es-ES" sz="1400" b="1" dirty="0" err="1"/>
                        <a:t>Grammar</a:t>
                      </a:r>
                      <a:r>
                        <a:rPr lang="es-ES" sz="1400" b="1" dirty="0"/>
                        <a:t>:</a:t>
                      </a:r>
                      <a:r>
                        <a:rPr lang="es-ES" sz="1400" dirty="0"/>
                        <a:t> Soporte para scripts que comienzan con #! en la primera línea.</a:t>
                      </a:r>
                    </a:p>
                    <a:p>
                      <a:pPr marL="654660" lvl="1" indent="-342900" algn="l" defTabSz="914400" rtl="0" eaLnBrk="1" latinLnBrk="0" hangingPunct="1">
                        <a:lnSpc>
                          <a:spcPct val="100000"/>
                        </a:lnSpc>
                        <a:buClr>
                          <a:srgbClr val="000000"/>
                        </a:buClr>
                        <a:buFont typeface="Arial" panose="020B0604020202020204" pitchFamily="34" charset="0"/>
                        <a:buChar char="•"/>
                      </a:pPr>
                      <a:r>
                        <a:rPr lang="es-ES" sz="1400" b="1" dirty="0"/>
                        <a:t>Change </a:t>
                      </a:r>
                      <a:r>
                        <a:rPr lang="es-ES" sz="1400" b="1" dirty="0" err="1"/>
                        <a:t>to</a:t>
                      </a:r>
                      <a:r>
                        <a:rPr lang="es-ES" sz="1400" b="1" dirty="0"/>
                        <a:t> </a:t>
                      </a:r>
                      <a:r>
                        <a:rPr lang="es-ES" sz="1400" b="1" dirty="0" err="1"/>
                        <a:t>this</a:t>
                      </a:r>
                      <a:r>
                        <a:rPr lang="es-ES" sz="1400" b="1" dirty="0"/>
                        <a:t> in </a:t>
                      </a:r>
                      <a:r>
                        <a:rPr lang="es-ES" sz="1400" b="1" dirty="0" err="1"/>
                        <a:t>Function.prototype.toString</a:t>
                      </a:r>
                      <a:r>
                        <a:rPr lang="es-ES" sz="1400" b="1" dirty="0"/>
                        <a:t>():</a:t>
                      </a:r>
                      <a:r>
                        <a:rPr lang="es-ES" sz="1400" dirty="0"/>
                        <a:t> Mejor manejo de la función </a:t>
                      </a:r>
                      <a:r>
                        <a:rPr lang="es-ES" sz="1400" dirty="0" err="1"/>
                        <a:t>toString</a:t>
                      </a:r>
                      <a:r>
                        <a:rPr lang="es-ES" sz="1400" dirty="0"/>
                        <a:t> en el contexto de </a:t>
                      </a:r>
                      <a:r>
                        <a:rPr lang="es-ES" sz="1400" dirty="0" err="1"/>
                        <a:t>this</a:t>
                      </a:r>
                      <a:r>
                        <a:rPr lang="es-ES" sz="1400" dirty="0"/>
                        <a:t>.</a:t>
                      </a:r>
                      <a:endParaRPr lang="es-ES" dirty="0"/>
                    </a:p>
                  </a:txBody>
                  <a:tcPr/>
                </a:tc>
                <a:extLst>
                  <a:ext uri="{0D108BD9-81ED-4DB2-BD59-A6C34878D82A}">
                    <a16:rowId xmlns:a16="http://schemas.microsoft.com/office/drawing/2014/main" val="688812570"/>
                  </a:ext>
                </a:extLst>
              </a:tr>
              <a:tr h="370840">
                <a:tc>
                  <a:txBody>
                    <a:bodyPr/>
                    <a:lstStyle/>
                    <a:p>
                      <a:pPr marL="0" indent="0" algn="l" defTabSz="914400" rtl="0" eaLnBrk="1" latinLnBrk="0" hangingPunct="1">
                        <a:buFont typeface="+mj-lt"/>
                        <a:buNone/>
                      </a:pPr>
                      <a:r>
                        <a:rPr lang="es-ES" dirty="0"/>
                        <a:t>ECMAScript 2024 </a:t>
                      </a:r>
                      <a:r>
                        <a:rPr lang="es-ES" sz="1800" kern="1200" dirty="0">
                          <a:solidFill>
                            <a:schemeClr val="dk1"/>
                          </a:solidFill>
                          <a:latin typeface="+mn-lt"/>
                          <a:ea typeface="+mn-ea"/>
                          <a:cs typeface="+mn-cs"/>
                        </a:rPr>
                        <a:t>(ES15)</a:t>
                      </a:r>
                    </a:p>
                  </a:txBody>
                  <a:tcPr/>
                </a:tc>
                <a:tc>
                  <a:txBody>
                    <a:bodyPr/>
                    <a:lstStyle/>
                    <a:p>
                      <a:pPr marL="654660" lvl="1" indent="-342900" algn="l" defTabSz="914400" rtl="0" eaLnBrk="1" latinLnBrk="0" hangingPunct="1">
                        <a:lnSpc>
                          <a:spcPct val="100000"/>
                        </a:lnSpc>
                        <a:buClr>
                          <a:srgbClr val="000000"/>
                        </a:buClr>
                        <a:buFont typeface="Arial" panose="020B0604020202020204" pitchFamily="34" charset="0"/>
                        <a:buChar char="•"/>
                      </a:pPr>
                      <a:r>
                        <a:rPr lang="en-US" sz="1400" b="0" strike="noStrike" kern="1200" spc="-103" dirty="0">
                          <a:solidFill>
                            <a:srgbClr val="000000"/>
                          </a:solidFill>
                          <a:latin typeface="Poppins"/>
                          <a:ea typeface="Poppins"/>
                          <a:cs typeface="+mn-cs"/>
                        </a:rPr>
                        <a:t>Rest/Spread Properties</a:t>
                      </a:r>
                      <a:endParaRPr lang="en-US" sz="1400" b="0" strike="noStrike" kern="1200" spc="-103" dirty="0">
                        <a:solidFill>
                          <a:srgbClr val="000000"/>
                        </a:solidFill>
                        <a:latin typeface="Poppins"/>
                        <a:cs typeface="+mn-cs"/>
                      </a:endParaRPr>
                    </a:p>
                    <a:p>
                      <a:pPr marL="654660" lvl="1" indent="-342900" algn="l" defTabSz="914400" rtl="0" eaLnBrk="1" latinLnBrk="0" hangingPunct="1">
                        <a:lnSpc>
                          <a:spcPct val="100000"/>
                        </a:lnSpc>
                        <a:buClr>
                          <a:srgbClr val="000000"/>
                        </a:buClr>
                        <a:buFont typeface="Arial" panose="020B0604020202020204" pitchFamily="34" charset="0"/>
                        <a:buChar char="•"/>
                      </a:pPr>
                      <a:r>
                        <a:rPr lang="en-US" sz="1400" b="0" strike="noStrike" kern="1200" spc="-103" dirty="0">
                          <a:solidFill>
                            <a:srgbClr val="000000"/>
                          </a:solidFill>
                          <a:latin typeface="Poppins"/>
                          <a:ea typeface="Poppins"/>
                          <a:cs typeface="+mn-cs"/>
                        </a:rPr>
                        <a:t>Asynchronous Iteration</a:t>
                      </a:r>
                      <a:endParaRPr lang="es-ES" dirty="0"/>
                    </a:p>
                  </a:txBody>
                  <a:tcPr/>
                </a:tc>
                <a:extLst>
                  <a:ext uri="{0D108BD9-81ED-4DB2-BD59-A6C34878D82A}">
                    <a16:rowId xmlns:a16="http://schemas.microsoft.com/office/drawing/2014/main" val="3123755951"/>
                  </a:ext>
                </a:extLst>
              </a:tr>
            </a:tbl>
          </a:graphicData>
        </a:graphic>
      </p:graphicFrame>
    </p:spTree>
    <p:extLst>
      <p:ext uri="{BB962C8B-B14F-4D97-AF65-F5344CB8AC3E}">
        <p14:creationId xmlns:p14="http://schemas.microsoft.com/office/powerpoint/2010/main" val="3054126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997" name="Group 3"/>
          <p:cNvGrpSpPr/>
          <p:nvPr/>
        </p:nvGrpSpPr>
        <p:grpSpPr>
          <a:xfrm>
            <a:off x="15561360" y="9179280"/>
            <a:ext cx="3313800" cy="1107720"/>
            <a:chOff x="15561360" y="9179280"/>
            <a:chExt cx="3313800" cy="1107720"/>
          </a:xfrm>
        </p:grpSpPr>
        <p:sp>
          <p:nvSpPr>
            <p:cNvPr id="998"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999"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00" name="Group 6"/>
          <p:cNvGrpSpPr/>
          <p:nvPr/>
        </p:nvGrpSpPr>
        <p:grpSpPr>
          <a:xfrm>
            <a:off x="14096520" y="9732960"/>
            <a:ext cx="2135160" cy="553680"/>
            <a:chOff x="14096520" y="9732960"/>
            <a:chExt cx="2135160" cy="553680"/>
          </a:xfrm>
        </p:grpSpPr>
        <p:sp>
          <p:nvSpPr>
            <p:cNvPr id="1001"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02"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03" name="Group 9"/>
          <p:cNvGrpSpPr/>
          <p:nvPr/>
        </p:nvGrpSpPr>
        <p:grpSpPr>
          <a:xfrm>
            <a:off x="16044120" y="457920"/>
            <a:ext cx="2180160" cy="728640"/>
            <a:chOff x="16044120" y="457920"/>
            <a:chExt cx="2180160" cy="728640"/>
          </a:xfrm>
        </p:grpSpPr>
        <p:sp>
          <p:nvSpPr>
            <p:cNvPr id="1004"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005"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06" name="Group 12"/>
          <p:cNvGrpSpPr/>
          <p:nvPr/>
        </p:nvGrpSpPr>
        <p:grpSpPr>
          <a:xfrm>
            <a:off x="17134200" y="-299520"/>
            <a:ext cx="3432960" cy="1147320"/>
            <a:chOff x="17134200" y="-299520"/>
            <a:chExt cx="3432960" cy="1147320"/>
          </a:xfrm>
        </p:grpSpPr>
        <p:sp>
          <p:nvSpPr>
            <p:cNvPr id="1007"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008"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09" name="Group 15"/>
          <p:cNvGrpSpPr/>
          <p:nvPr/>
        </p:nvGrpSpPr>
        <p:grpSpPr>
          <a:xfrm>
            <a:off x="277560" y="291600"/>
            <a:ext cx="1174320" cy="1543320"/>
            <a:chOff x="277560" y="291600"/>
            <a:chExt cx="1174320" cy="1543320"/>
          </a:xfrm>
        </p:grpSpPr>
        <p:sp>
          <p:nvSpPr>
            <p:cNvPr id="1010"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11"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012" name="Freeform 18"/>
          <p:cNvSpPr/>
          <p:nvPr/>
        </p:nvSpPr>
        <p:spPr>
          <a:xfrm>
            <a:off x="8832960" y="2574000"/>
            <a:ext cx="8115120" cy="5139000"/>
          </a:xfrm>
          <a:custGeom>
            <a:avLst/>
            <a:gdLst/>
            <a:ahLst/>
            <a:cxnLst/>
            <a:rect l="l" t="t" r="r" b="b"/>
            <a:pathLst>
              <a:path w="8115300" h="5139217">
                <a:moveTo>
                  <a:pt x="0" y="0"/>
                </a:moveTo>
                <a:lnTo>
                  <a:pt x="8115300" y="0"/>
                </a:lnTo>
                <a:lnTo>
                  <a:pt x="8115300" y="5139216"/>
                </a:lnTo>
                <a:lnTo>
                  <a:pt x="0" y="51392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013"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FUNCIONES FLECHA (ARROW FUNCTIONS)</a:t>
            </a:r>
            <a:endParaRPr lang="en-US" sz="5000" b="0" strike="noStrike" spc="-1">
              <a:latin typeface="Arial"/>
            </a:endParaRPr>
          </a:p>
        </p:txBody>
      </p:sp>
      <p:sp>
        <p:nvSpPr>
          <p:cNvPr id="1014" name="TextBox 20"/>
          <p:cNvSpPr/>
          <p:nvPr/>
        </p:nvSpPr>
        <p:spPr>
          <a:xfrm>
            <a:off x="1452240" y="2383920"/>
            <a:ext cx="6085800" cy="65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Las funciones flecha son una forma más concisa de escribir funciones en JavaScript. Utilizan una sintaxis más compacta y no tienen su propio this, lo que las hace útiles en ciertos contextos.</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4AAD"/>
                </a:solidFill>
                <a:latin typeface="Poppins Bold"/>
                <a:ea typeface="Poppins Bold"/>
              </a:rPr>
              <a:t>Características:</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No tienen su propio this, arguments, super o new.target.</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Son más cortas y no requieren la palabra clave function.</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016" name="Group 3"/>
          <p:cNvGrpSpPr/>
          <p:nvPr/>
        </p:nvGrpSpPr>
        <p:grpSpPr>
          <a:xfrm>
            <a:off x="15561360" y="9179280"/>
            <a:ext cx="3313800" cy="1107720"/>
            <a:chOff x="15561360" y="9179280"/>
            <a:chExt cx="3313800" cy="1107720"/>
          </a:xfrm>
        </p:grpSpPr>
        <p:sp>
          <p:nvSpPr>
            <p:cNvPr id="1017"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18"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19" name="Group 6"/>
          <p:cNvGrpSpPr/>
          <p:nvPr/>
        </p:nvGrpSpPr>
        <p:grpSpPr>
          <a:xfrm>
            <a:off x="14096520" y="9732960"/>
            <a:ext cx="2135160" cy="553680"/>
            <a:chOff x="14096520" y="9732960"/>
            <a:chExt cx="2135160" cy="553680"/>
          </a:xfrm>
        </p:grpSpPr>
        <p:sp>
          <p:nvSpPr>
            <p:cNvPr id="1020"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21"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22" name="Group 9"/>
          <p:cNvGrpSpPr/>
          <p:nvPr/>
        </p:nvGrpSpPr>
        <p:grpSpPr>
          <a:xfrm>
            <a:off x="16044120" y="457920"/>
            <a:ext cx="2180160" cy="728640"/>
            <a:chOff x="16044120" y="457920"/>
            <a:chExt cx="2180160" cy="728640"/>
          </a:xfrm>
        </p:grpSpPr>
        <p:sp>
          <p:nvSpPr>
            <p:cNvPr id="1023"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024"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25" name="Group 12"/>
          <p:cNvGrpSpPr/>
          <p:nvPr/>
        </p:nvGrpSpPr>
        <p:grpSpPr>
          <a:xfrm>
            <a:off x="17134200" y="-299520"/>
            <a:ext cx="3432960" cy="1147320"/>
            <a:chOff x="17134200" y="-299520"/>
            <a:chExt cx="3432960" cy="1147320"/>
          </a:xfrm>
        </p:grpSpPr>
        <p:sp>
          <p:nvSpPr>
            <p:cNvPr id="1026"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027"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28" name="Group 15"/>
          <p:cNvGrpSpPr/>
          <p:nvPr/>
        </p:nvGrpSpPr>
        <p:grpSpPr>
          <a:xfrm>
            <a:off x="277560" y="291600"/>
            <a:ext cx="1174320" cy="1543320"/>
            <a:chOff x="277560" y="291600"/>
            <a:chExt cx="1174320" cy="1543320"/>
          </a:xfrm>
        </p:grpSpPr>
        <p:sp>
          <p:nvSpPr>
            <p:cNvPr id="1029"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30"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031" name="Freeform 18"/>
          <p:cNvSpPr/>
          <p:nvPr/>
        </p:nvSpPr>
        <p:spPr>
          <a:xfrm>
            <a:off x="8908920" y="2808360"/>
            <a:ext cx="8224920" cy="4669560"/>
          </a:xfrm>
          <a:custGeom>
            <a:avLst/>
            <a:gdLst/>
            <a:ahLst/>
            <a:cxnLst/>
            <a:rect l="l" t="t" r="r" b="b"/>
            <a:pathLst>
              <a:path w="8225295" h="4670076">
                <a:moveTo>
                  <a:pt x="0" y="0"/>
                </a:moveTo>
                <a:lnTo>
                  <a:pt x="8225294" y="0"/>
                </a:lnTo>
                <a:lnTo>
                  <a:pt x="8225294" y="4670076"/>
                </a:lnTo>
                <a:lnTo>
                  <a:pt x="0" y="467007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032"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SPREAD OPERATOR Y REST PARAMETERS</a:t>
            </a:r>
            <a:endParaRPr lang="en-US" sz="5000" b="0" strike="noStrike" spc="-1">
              <a:latin typeface="Arial"/>
            </a:endParaRPr>
          </a:p>
        </p:txBody>
      </p:sp>
      <p:sp>
        <p:nvSpPr>
          <p:cNvPr id="1033" name="TextBox 20"/>
          <p:cNvSpPr/>
          <p:nvPr/>
        </p:nvSpPr>
        <p:spPr>
          <a:xfrm>
            <a:off x="1452240" y="2383920"/>
            <a:ext cx="6480000" cy="5523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Spread Operator (...):</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Permite expandir elementos de un arreglo u objeto en otro arreglo u objeto.</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Útil para combinar arreglos o copiar propiedades de objetos.</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Útil para funciones que deben manejar una cantidad indefinida de argumentos.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035" name="Group 3"/>
          <p:cNvGrpSpPr/>
          <p:nvPr/>
        </p:nvGrpSpPr>
        <p:grpSpPr>
          <a:xfrm>
            <a:off x="15561360" y="9179280"/>
            <a:ext cx="3313800" cy="1107720"/>
            <a:chOff x="15561360" y="9179280"/>
            <a:chExt cx="3313800" cy="1107720"/>
          </a:xfrm>
        </p:grpSpPr>
        <p:sp>
          <p:nvSpPr>
            <p:cNvPr id="1036"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37"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38" name="Group 6"/>
          <p:cNvGrpSpPr/>
          <p:nvPr/>
        </p:nvGrpSpPr>
        <p:grpSpPr>
          <a:xfrm>
            <a:off x="14096520" y="9732960"/>
            <a:ext cx="2135160" cy="553680"/>
            <a:chOff x="14096520" y="9732960"/>
            <a:chExt cx="2135160" cy="553680"/>
          </a:xfrm>
        </p:grpSpPr>
        <p:sp>
          <p:nvSpPr>
            <p:cNvPr id="1039"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40"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41" name="Group 9"/>
          <p:cNvGrpSpPr/>
          <p:nvPr/>
        </p:nvGrpSpPr>
        <p:grpSpPr>
          <a:xfrm>
            <a:off x="16044120" y="457920"/>
            <a:ext cx="2180160" cy="728640"/>
            <a:chOff x="16044120" y="457920"/>
            <a:chExt cx="2180160" cy="728640"/>
          </a:xfrm>
        </p:grpSpPr>
        <p:sp>
          <p:nvSpPr>
            <p:cNvPr id="1042"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043"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44" name="Group 12"/>
          <p:cNvGrpSpPr/>
          <p:nvPr/>
        </p:nvGrpSpPr>
        <p:grpSpPr>
          <a:xfrm>
            <a:off x="17134200" y="-299520"/>
            <a:ext cx="3432960" cy="1147320"/>
            <a:chOff x="17134200" y="-299520"/>
            <a:chExt cx="3432960" cy="1147320"/>
          </a:xfrm>
        </p:grpSpPr>
        <p:sp>
          <p:nvSpPr>
            <p:cNvPr id="1045"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046"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47" name="Group 15"/>
          <p:cNvGrpSpPr/>
          <p:nvPr/>
        </p:nvGrpSpPr>
        <p:grpSpPr>
          <a:xfrm>
            <a:off x="277560" y="291600"/>
            <a:ext cx="1174320" cy="1543320"/>
            <a:chOff x="277560" y="291600"/>
            <a:chExt cx="1174320" cy="1543320"/>
          </a:xfrm>
        </p:grpSpPr>
        <p:sp>
          <p:nvSpPr>
            <p:cNvPr id="1048"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49"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050" name="Freeform 18"/>
          <p:cNvSpPr/>
          <p:nvPr/>
        </p:nvSpPr>
        <p:spPr>
          <a:xfrm>
            <a:off x="8748720" y="3329640"/>
            <a:ext cx="8385480" cy="3627360"/>
          </a:xfrm>
          <a:custGeom>
            <a:avLst/>
            <a:gdLst/>
            <a:ahLst/>
            <a:cxnLst/>
            <a:rect l="l" t="t" r="r" b="b"/>
            <a:pathLst>
              <a:path w="8385740" h="3627760">
                <a:moveTo>
                  <a:pt x="0" y="0"/>
                </a:moveTo>
                <a:lnTo>
                  <a:pt x="8385739" y="0"/>
                </a:lnTo>
                <a:lnTo>
                  <a:pt x="8385739" y="3627760"/>
                </a:lnTo>
                <a:lnTo>
                  <a:pt x="0" y="362776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051"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SPREAD OPERATOR Y REST PARAMETERS</a:t>
            </a:r>
            <a:endParaRPr lang="en-US" sz="5000" b="0" strike="noStrike" spc="-1">
              <a:latin typeface="Arial"/>
            </a:endParaRPr>
          </a:p>
        </p:txBody>
      </p:sp>
      <p:sp>
        <p:nvSpPr>
          <p:cNvPr id="1052" name="TextBox 20"/>
          <p:cNvSpPr/>
          <p:nvPr/>
        </p:nvSpPr>
        <p:spPr>
          <a:xfrm>
            <a:off x="1452240" y="3126600"/>
            <a:ext cx="5837040" cy="401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4AAD"/>
                </a:solidFill>
                <a:latin typeface="Poppins Bold"/>
                <a:ea typeface="Poppins Bold"/>
              </a:rPr>
              <a:t>Rest Parameters (...):</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Permite capturar un número variable de argumentos en una función.</a:t>
            </a:r>
            <a:endParaRPr lang="en-US" sz="2890" b="0" strike="noStrike" spc="-1">
              <a:latin typeface="Arial"/>
            </a:endParaRPr>
          </a:p>
          <a:p>
            <a:pPr marL="623160" lvl="1" indent="-311400">
              <a:lnSpc>
                <a:spcPts val="3954"/>
              </a:lnSpc>
              <a:buClr>
                <a:srgbClr val="000000"/>
              </a:buClr>
              <a:buFont typeface="Arial"/>
              <a:buChar char="•"/>
            </a:pPr>
            <a:r>
              <a:rPr lang="en-US" sz="2890" b="0" strike="noStrike" spc="-103">
                <a:solidFill>
                  <a:srgbClr val="000000"/>
                </a:solidFill>
                <a:latin typeface="Poppins"/>
                <a:ea typeface="Poppins"/>
              </a:rPr>
              <a:t>Útil para funciones que deben manejar una cantidad indefinida de argumentos.</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054" name="Group 3"/>
          <p:cNvGrpSpPr/>
          <p:nvPr/>
        </p:nvGrpSpPr>
        <p:grpSpPr>
          <a:xfrm>
            <a:off x="15561360" y="9179280"/>
            <a:ext cx="3313800" cy="1107720"/>
            <a:chOff x="15561360" y="9179280"/>
            <a:chExt cx="3313800" cy="1107720"/>
          </a:xfrm>
        </p:grpSpPr>
        <p:sp>
          <p:nvSpPr>
            <p:cNvPr id="1055"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56"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57" name="Group 6"/>
          <p:cNvGrpSpPr/>
          <p:nvPr/>
        </p:nvGrpSpPr>
        <p:grpSpPr>
          <a:xfrm>
            <a:off x="14096520" y="9732960"/>
            <a:ext cx="2135160" cy="553680"/>
            <a:chOff x="14096520" y="9732960"/>
            <a:chExt cx="2135160" cy="553680"/>
          </a:xfrm>
        </p:grpSpPr>
        <p:sp>
          <p:nvSpPr>
            <p:cNvPr id="1058"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59"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60" name="Group 9"/>
          <p:cNvGrpSpPr/>
          <p:nvPr/>
        </p:nvGrpSpPr>
        <p:grpSpPr>
          <a:xfrm>
            <a:off x="16044120" y="457920"/>
            <a:ext cx="2180160" cy="728640"/>
            <a:chOff x="16044120" y="457920"/>
            <a:chExt cx="2180160" cy="728640"/>
          </a:xfrm>
        </p:grpSpPr>
        <p:sp>
          <p:nvSpPr>
            <p:cNvPr id="1061"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062"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63" name="Group 12"/>
          <p:cNvGrpSpPr/>
          <p:nvPr/>
        </p:nvGrpSpPr>
        <p:grpSpPr>
          <a:xfrm>
            <a:off x="17134200" y="-299520"/>
            <a:ext cx="3432960" cy="1147320"/>
            <a:chOff x="17134200" y="-299520"/>
            <a:chExt cx="3432960" cy="1147320"/>
          </a:xfrm>
        </p:grpSpPr>
        <p:sp>
          <p:nvSpPr>
            <p:cNvPr id="1064"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065"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66" name="Group 15"/>
          <p:cNvGrpSpPr/>
          <p:nvPr/>
        </p:nvGrpSpPr>
        <p:grpSpPr>
          <a:xfrm>
            <a:off x="277560" y="291600"/>
            <a:ext cx="1174320" cy="1543320"/>
            <a:chOff x="277560" y="291600"/>
            <a:chExt cx="1174320" cy="1543320"/>
          </a:xfrm>
        </p:grpSpPr>
        <p:sp>
          <p:nvSpPr>
            <p:cNvPr id="1067"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68"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070"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PROMESAS</a:t>
            </a:r>
            <a:endParaRPr lang="en-US" sz="5000" b="0" strike="noStrike" spc="-1">
              <a:latin typeface="Arial"/>
            </a:endParaRPr>
          </a:p>
        </p:txBody>
      </p:sp>
      <p:sp>
        <p:nvSpPr>
          <p:cNvPr id="1071" name="TextBox 20"/>
          <p:cNvSpPr/>
          <p:nvPr/>
        </p:nvSpPr>
        <p:spPr>
          <a:xfrm>
            <a:off x="1452240" y="2383920"/>
            <a:ext cx="7516800" cy="6026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Es un objeto que representa la eventual finalización (o falla) de una operación asíncrona. Permite manejar operaciones asíncronas de manera eficiente y legible.</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4AAD"/>
                </a:solidFill>
                <a:latin typeface="Poppins Bold"/>
                <a:ea typeface="Poppins Bold"/>
              </a:rPr>
              <a:t>Estados de una Promesa: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Pending: </a:t>
            </a:r>
            <a:r>
              <a:rPr lang="en-US" sz="2890" b="0" strike="noStrike" spc="-103">
                <a:solidFill>
                  <a:srgbClr val="000000"/>
                </a:solidFill>
                <a:latin typeface="Poppins"/>
                <a:ea typeface="Poppins"/>
              </a:rPr>
              <a:t>La promesa está en espera.</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Fulfilled: </a:t>
            </a:r>
            <a:r>
              <a:rPr lang="en-US" sz="2890" b="0" strike="noStrike" spc="-103">
                <a:solidFill>
                  <a:srgbClr val="000000"/>
                </a:solidFill>
                <a:latin typeface="Poppins"/>
                <a:ea typeface="Poppins"/>
              </a:rPr>
              <a:t>La promesa se ha completado con éxito.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Rejected: </a:t>
            </a:r>
            <a:r>
              <a:rPr lang="en-US" sz="2890" b="0" strike="noStrike" spc="-103">
                <a:solidFill>
                  <a:srgbClr val="000000"/>
                </a:solidFill>
                <a:latin typeface="Poppins"/>
                <a:ea typeface="Poppins"/>
              </a:rPr>
              <a:t>La promesa ha fallado.</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endParaRPr lang="en-US" sz="1800" b="0" strike="noStrike" spc="-1">
              <a:latin typeface="Arial"/>
            </a:endParaRPr>
          </a:p>
        </p:txBody>
      </p:sp>
      <p:sp>
        <p:nvSpPr>
          <p:cNvPr id="2" name="Freeform 18">
            <a:extLst>
              <a:ext uri="{FF2B5EF4-FFF2-40B4-BE49-F238E27FC236}">
                <a16:creationId xmlns:a16="http://schemas.microsoft.com/office/drawing/2014/main" id="{BABB8AD8-219E-E383-74C2-DD8C76501EB1}"/>
              </a:ext>
            </a:extLst>
          </p:cNvPr>
          <p:cNvSpPr/>
          <p:nvPr/>
        </p:nvSpPr>
        <p:spPr>
          <a:xfrm>
            <a:off x="9321951" y="1713016"/>
            <a:ext cx="8115300" cy="7356268"/>
          </a:xfrm>
          <a:custGeom>
            <a:avLst/>
            <a:gdLst/>
            <a:ahLst/>
            <a:cxnLst/>
            <a:rect l="l" t="t" r="r" b="b"/>
            <a:pathLst>
              <a:path w="8115300" h="7356268">
                <a:moveTo>
                  <a:pt x="0" y="0"/>
                </a:moveTo>
                <a:lnTo>
                  <a:pt x="8115300" y="0"/>
                </a:lnTo>
                <a:lnTo>
                  <a:pt x="8115300" y="7356268"/>
                </a:lnTo>
                <a:lnTo>
                  <a:pt x="0" y="7356268"/>
                </a:lnTo>
                <a:lnTo>
                  <a:pt x="0" y="0"/>
                </a:lnTo>
                <a:close/>
              </a:path>
            </a:pathLst>
          </a:custGeom>
          <a:blipFill>
            <a:blip r:embed="rId2"/>
            <a:stretch>
              <a:fillRect l="-7459" t="-7901" r="-7187" b="-7929"/>
            </a:stretch>
          </a:blipFill>
        </p:spPr>
        <p:txBody>
          <a:bodyPr/>
          <a:lstStyle/>
          <a:p>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JavaScript</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67479" y="1090922"/>
            <a:ext cx="15055593" cy="6529968"/>
          </a:xfrm>
        </p:spPr>
        <p:txBody>
          <a:bodyPr vert="horz" lIns="0" tIns="68580" rIns="0" bIns="68580" rtlCol="0" anchor="t">
            <a:normAutofit fontScale="92500" lnSpcReduction="20000"/>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200" b="1" dirty="0">
                <a:solidFill>
                  <a:schemeClr val="tx1"/>
                </a:solidFill>
                <a:latin typeface="Calibri Light"/>
                <a:ea typeface="Calibri Light"/>
                <a:cs typeface="Calibri Light"/>
              </a:rPr>
              <a:t>¿CÓMO ESCRIBIR CÓDIGO JS? </a:t>
            </a:r>
            <a:endParaRPr lang="es-ES" sz="2700" dirty="0">
              <a:solidFill>
                <a:schemeClr val="tx1"/>
              </a:solidFill>
              <a:latin typeface="Calibri Light"/>
              <a:ea typeface="Calibri Light"/>
              <a:cs typeface="Calibri Light"/>
            </a:endParaRPr>
          </a:p>
          <a:p>
            <a:pPr marL="685800" indent="-685800">
              <a:lnSpc>
                <a:spcPct val="150000"/>
              </a:lnSpc>
              <a:buFont typeface="Wingdings" panose="020F0502020204030204" pitchFamily="34" charset="0"/>
              <a:buChar char="Ø"/>
            </a:pPr>
            <a:r>
              <a:rPr lang="es-ES" dirty="0">
                <a:solidFill>
                  <a:schemeClr val="tx1"/>
                </a:solidFill>
                <a:latin typeface="Calibri Light"/>
                <a:ea typeface="Calibri Light"/>
                <a:cs typeface="Calibri Light"/>
              </a:rPr>
              <a:t>Dentro de un archivo </a:t>
            </a:r>
            <a:r>
              <a:rPr lang="es-ES" dirty="0" err="1">
                <a:solidFill>
                  <a:schemeClr val="tx1"/>
                </a:solidFill>
                <a:latin typeface="Calibri Light"/>
                <a:ea typeface="Calibri Light"/>
                <a:cs typeface="Calibri Light"/>
              </a:rPr>
              <a:t>html</a:t>
            </a:r>
            <a:r>
              <a:rPr lang="es-ES" dirty="0">
                <a:solidFill>
                  <a:schemeClr val="tx1"/>
                </a:solidFill>
                <a:latin typeface="Calibri Light"/>
                <a:ea typeface="Calibri Light"/>
                <a:cs typeface="Calibri Light"/>
              </a:rPr>
              <a:t>, entre medio de las etiquetas </a:t>
            </a:r>
            <a:r>
              <a:rPr lang="es-ES" dirty="0">
                <a:solidFill>
                  <a:schemeClr val="accent1"/>
                </a:solidFill>
                <a:latin typeface="Calibri Light"/>
                <a:ea typeface="Calibri Light"/>
                <a:cs typeface="Calibri Light"/>
              </a:rPr>
              <a:t>&lt;</a:t>
            </a:r>
            <a:r>
              <a:rPr lang="es-ES" dirty="0" err="1">
                <a:solidFill>
                  <a:schemeClr val="accent1"/>
                </a:solidFill>
                <a:latin typeface="Calibri Light"/>
                <a:ea typeface="Calibri Light"/>
                <a:cs typeface="Calibri Light"/>
              </a:rPr>
              <a:t>html</a:t>
            </a:r>
            <a:r>
              <a:rPr lang="es-ES" dirty="0">
                <a:solidFill>
                  <a:schemeClr val="accent1"/>
                </a:solidFill>
                <a:latin typeface="Calibri Light"/>
                <a:ea typeface="Calibri Light"/>
                <a:cs typeface="Calibri Light"/>
              </a:rPr>
              <a:t>&gt;</a:t>
            </a:r>
            <a:endParaRPr lang="es-ES" sz="2700">
              <a:solidFill>
                <a:schemeClr val="accent1"/>
              </a:solidFill>
              <a:latin typeface="Calibri Light"/>
              <a:ea typeface="Calibri Light"/>
              <a:cs typeface="Calibri Light"/>
            </a:endParaRPr>
          </a:p>
          <a:p>
            <a:pPr marL="685800" indent="-685800">
              <a:lnSpc>
                <a:spcPct val="150000"/>
              </a:lnSpc>
              <a:buFont typeface="Wingdings" panose="020F0502020204030204" pitchFamily="34" charset="0"/>
              <a:buChar char="Ø"/>
            </a:pPr>
            <a:endParaRPr lang="es-ES" sz="2700" dirty="0">
              <a:latin typeface="Calibri Light"/>
              <a:ea typeface="+mn-lt"/>
              <a:cs typeface="+mn-lt"/>
            </a:endParaRPr>
          </a:p>
          <a:p>
            <a:pPr marL="0" indent="0">
              <a:lnSpc>
                <a:spcPct val="150000"/>
              </a:lnSpc>
              <a:buNone/>
            </a:pPr>
            <a:endParaRPr lang="es-ES" sz="2700" dirty="0">
              <a:latin typeface="Calibri Light"/>
              <a:ea typeface="+mn-lt"/>
              <a:cs typeface="+mn-lt"/>
            </a:endParaRPr>
          </a:p>
          <a:p>
            <a:pPr marL="685800" indent="-685800">
              <a:lnSpc>
                <a:spcPct val="150000"/>
              </a:lnSpc>
              <a:buFont typeface="Wingdings" panose="020F0502020204030204" pitchFamily="34" charset="0"/>
              <a:buChar char="Ø"/>
            </a:pPr>
            <a:r>
              <a:rPr lang="es-ES" sz="2700" dirty="0">
                <a:latin typeface="Calibri Light"/>
                <a:ea typeface="+mn-lt"/>
                <a:cs typeface="+mn-lt"/>
              </a:rPr>
              <a:t>En un archivo individual con extensión .</a:t>
            </a:r>
            <a:r>
              <a:rPr lang="es-ES" sz="2700" dirty="0" err="1">
                <a:latin typeface="Calibri Light"/>
                <a:ea typeface="+mn-lt"/>
                <a:cs typeface="+mn-lt"/>
              </a:rPr>
              <a:t>js</a:t>
            </a:r>
            <a:r>
              <a:rPr lang="es-ES" sz="2700" dirty="0">
                <a:latin typeface="Calibri Light"/>
                <a:ea typeface="+mn-lt"/>
                <a:cs typeface="+mn-lt"/>
              </a:rPr>
              <a:t> . Ejemplo: mi-archivo.js </a:t>
            </a:r>
            <a:endParaRPr lang="es-ES" sz="2700">
              <a:solidFill>
                <a:srgbClr val="1CADE4"/>
              </a:solidFill>
              <a:latin typeface="Calibri Light"/>
              <a:ea typeface="Calibri Light"/>
              <a:cs typeface="Calibri Light"/>
            </a:endParaRPr>
          </a:p>
          <a:p>
            <a:pPr marL="0" indent="0">
              <a:lnSpc>
                <a:spcPct val="150000"/>
              </a:lnSpc>
              <a:buNone/>
            </a:pPr>
            <a:endParaRPr lang="es-ES" sz="2700" dirty="0">
              <a:latin typeface="Calibri Light"/>
              <a:ea typeface="+mn-lt"/>
              <a:cs typeface="+mn-lt"/>
            </a:endParaRPr>
          </a:p>
          <a:p>
            <a:pPr marL="0" indent="0">
              <a:lnSpc>
                <a:spcPct val="150000"/>
              </a:lnSpc>
              <a:buNone/>
            </a:pPr>
            <a:r>
              <a:rPr lang="es-ES" sz="2700" dirty="0">
                <a:latin typeface="Calibri Light"/>
                <a:ea typeface="+mn-lt"/>
                <a:cs typeface="+mn-lt"/>
              </a:rPr>
              <a:t>Recuerda no utilizar espacios ni mayúsculas en los nombres de archivo.</a:t>
            </a:r>
            <a:endParaRPr lang="es-ES" sz="2700" dirty="0">
              <a:solidFill>
                <a:schemeClr val="accent1"/>
              </a:solidFill>
              <a:latin typeface="Calibri Light"/>
              <a:ea typeface="Calibri Light"/>
              <a:cs typeface="Calibri Light"/>
            </a:endParaRPr>
          </a:p>
          <a:p>
            <a:pPr marL="0" indent="0">
              <a:lnSpc>
                <a:spcPct val="150000"/>
              </a:lnSpc>
              <a:buNone/>
            </a:pPr>
            <a:endParaRPr lang="es-ES" dirty="0">
              <a:solidFill>
                <a:schemeClr val="tx1"/>
              </a:solidFill>
              <a:latin typeface="Calibri"/>
              <a:ea typeface="Calibri"/>
              <a:cs typeface="Calibri"/>
            </a:endParaRPr>
          </a:p>
          <a:p>
            <a:pPr marL="0" indent="0">
              <a:lnSpc>
                <a:spcPct val="160000"/>
              </a:lnSpc>
              <a:buNone/>
            </a:pPr>
            <a:endParaRPr lang="es-ES"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a:solidFill>
                <a:srgbClr val="00000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7F5769D0-DA4D-6687-A97B-5C373CCDF792}"/>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6</a:t>
            </a:fld>
            <a:endParaRPr lang="es-ES">
              <a:latin typeface="Calibri" panose="020F0502020204030204"/>
            </a:endParaRPr>
          </a:p>
        </p:txBody>
      </p:sp>
      <p:pic>
        <p:nvPicPr>
          <p:cNvPr id="4" name="Imagen 3" descr="Texto&#10;&#10;Descripción generada automáticamente">
            <a:extLst>
              <a:ext uri="{FF2B5EF4-FFF2-40B4-BE49-F238E27FC236}">
                <a16:creationId xmlns:a16="http://schemas.microsoft.com/office/drawing/2014/main" id="{EF1357EB-A1D0-BFE8-43C7-5F1891C782BB}"/>
              </a:ext>
            </a:extLst>
          </p:cNvPr>
          <p:cNvPicPr>
            <a:picLocks noChangeAspect="1"/>
          </p:cNvPicPr>
          <p:nvPr/>
        </p:nvPicPr>
        <p:blipFill>
          <a:blip r:embed="rId2"/>
          <a:stretch>
            <a:fillRect/>
          </a:stretch>
        </p:blipFill>
        <p:spPr>
          <a:xfrm>
            <a:off x="6481142" y="5819018"/>
            <a:ext cx="5974773" cy="692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descr="Interfaz de usuario gráfica, Aplicación&#10;&#10;Descripción generada automáticamente">
            <a:extLst>
              <a:ext uri="{FF2B5EF4-FFF2-40B4-BE49-F238E27FC236}">
                <a16:creationId xmlns:a16="http://schemas.microsoft.com/office/drawing/2014/main" id="{7EB9E139-9080-A1F5-B2A9-F54F20A8421A}"/>
              </a:ext>
            </a:extLst>
          </p:cNvPr>
          <p:cNvPicPr>
            <a:picLocks noChangeAspect="1"/>
          </p:cNvPicPr>
          <p:nvPr/>
        </p:nvPicPr>
        <p:blipFill>
          <a:blip r:embed="rId3"/>
          <a:srcRect b="5757"/>
          <a:stretch/>
        </p:blipFill>
        <p:spPr>
          <a:xfrm>
            <a:off x="6662541" y="3683243"/>
            <a:ext cx="4956972" cy="1348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326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00225" y="1811337"/>
            <a:ext cx="3748289" cy="0"/>
          </a:xfrm>
          <a:prstGeom prst="line">
            <a:avLst/>
          </a:prstGeom>
          <a:ln w="47625" cap="flat">
            <a:solidFill>
              <a:srgbClr val="004AAD"/>
            </a:solidFill>
            <a:prstDash val="solid"/>
            <a:headEnd type="none" w="sm" len="sm"/>
            <a:tailEnd type="oval" w="lg" len="lg"/>
          </a:ln>
        </p:spPr>
        <p:txBody>
          <a:bodyPr/>
          <a:lstStyle/>
          <a:p>
            <a:endParaRPr lang="es-ES"/>
          </a:p>
        </p:txBody>
      </p:sp>
      <p:grpSp>
        <p:nvGrpSpPr>
          <p:cNvPr id="3" name="Group 3"/>
          <p:cNvGrpSpPr/>
          <p:nvPr/>
        </p:nvGrpSpPr>
        <p:grpSpPr>
          <a:xfrm>
            <a:off x="15561308" y="9258300"/>
            <a:ext cx="3314101" cy="1028700"/>
            <a:chOff x="0" y="0"/>
            <a:chExt cx="1597601" cy="495897"/>
          </a:xfrm>
        </p:grpSpPr>
        <p:sp>
          <p:nvSpPr>
            <p:cNvPr id="4" name="Freeform 4"/>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p:spPr>
          <p:txBody>
            <a:bodyPr/>
            <a:lstStyle/>
            <a:p>
              <a:endParaRPr lang="es-ES"/>
            </a:p>
          </p:txBody>
        </p:sp>
        <p:sp>
          <p:nvSpPr>
            <p:cNvPr id="5" name="TextBox 5"/>
            <p:cNvSpPr txBox="1"/>
            <p:nvPr/>
          </p:nvSpPr>
          <p:spPr>
            <a:xfrm>
              <a:off x="101600" y="-38100"/>
              <a:ext cx="1394401" cy="5339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096384" y="9772650"/>
            <a:ext cx="2135484" cy="514350"/>
            <a:chOff x="0" y="0"/>
            <a:chExt cx="2058870" cy="495897"/>
          </a:xfrm>
        </p:grpSpPr>
        <p:sp>
          <p:nvSpPr>
            <p:cNvPr id="7" name="Freeform 7"/>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p:spPr>
          <p:txBody>
            <a:bodyPr/>
            <a:lstStyle/>
            <a:p>
              <a:endParaRPr lang="es-ES"/>
            </a:p>
          </p:txBody>
        </p:sp>
        <p:sp>
          <p:nvSpPr>
            <p:cNvPr id="8" name="TextBox 8"/>
            <p:cNvSpPr txBox="1"/>
            <p:nvPr/>
          </p:nvSpPr>
          <p:spPr>
            <a:xfrm>
              <a:off x="101600" y="-38100"/>
              <a:ext cx="1855670" cy="53399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043995" y="509813"/>
            <a:ext cx="2180601" cy="676861"/>
            <a:chOff x="0" y="0"/>
            <a:chExt cx="1597601" cy="495897"/>
          </a:xfrm>
        </p:grpSpPr>
        <p:sp>
          <p:nvSpPr>
            <p:cNvPr id="10" name="Freeform 10"/>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prstDash val="solid"/>
              <a:miter/>
            </a:ln>
          </p:spPr>
          <p:txBody>
            <a:bodyPr/>
            <a:lstStyle/>
            <a:p>
              <a:endParaRPr lang="es-ES"/>
            </a:p>
          </p:txBody>
        </p:sp>
        <p:sp>
          <p:nvSpPr>
            <p:cNvPr id="11" name="TextBox 11"/>
            <p:cNvSpPr txBox="1"/>
            <p:nvPr/>
          </p:nvSpPr>
          <p:spPr>
            <a:xfrm>
              <a:off x="101600" y="-38100"/>
              <a:ext cx="1394401" cy="53399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134295" y="-217485"/>
            <a:ext cx="3433393" cy="1065728"/>
            <a:chOff x="0" y="0"/>
            <a:chExt cx="1597601" cy="495897"/>
          </a:xfrm>
        </p:grpSpPr>
        <p:sp>
          <p:nvSpPr>
            <p:cNvPr id="13" name="Freeform 1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prstDash val="solid"/>
              <a:miter/>
            </a:ln>
          </p:spPr>
          <p:txBody>
            <a:bodyPr/>
            <a:lstStyle/>
            <a:p>
              <a:endParaRPr lang="es-ES"/>
            </a:p>
          </p:txBody>
        </p:sp>
        <p:sp>
          <p:nvSpPr>
            <p:cNvPr id="14" name="TextBox 14"/>
            <p:cNvSpPr txBox="1"/>
            <p:nvPr/>
          </p:nvSpPr>
          <p:spPr>
            <a:xfrm>
              <a:off x="101600" y="-38100"/>
              <a:ext cx="1394401" cy="53399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77403" y="401616"/>
            <a:ext cx="1174818" cy="1433534"/>
            <a:chOff x="0" y="0"/>
            <a:chExt cx="406400" cy="495897"/>
          </a:xfrm>
        </p:grpSpPr>
        <p:sp>
          <p:nvSpPr>
            <p:cNvPr id="16" name="Freeform 16"/>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p:spPr>
          <p:txBody>
            <a:bodyPr/>
            <a:lstStyle/>
            <a:p>
              <a:endParaRPr lang="es-ES"/>
            </a:p>
          </p:txBody>
        </p:sp>
        <p:sp>
          <p:nvSpPr>
            <p:cNvPr id="17" name="TextBox 17"/>
            <p:cNvSpPr txBox="1"/>
            <p:nvPr/>
          </p:nvSpPr>
          <p:spPr>
            <a:xfrm>
              <a:off x="101600" y="-38100"/>
              <a:ext cx="203200" cy="533997"/>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135844" y="3212098"/>
            <a:ext cx="7298873" cy="3862804"/>
          </a:xfrm>
          <a:custGeom>
            <a:avLst/>
            <a:gdLst/>
            <a:ahLst/>
            <a:cxnLst/>
            <a:rect l="l" t="t" r="r" b="b"/>
            <a:pathLst>
              <a:path w="7298873" h="3862804">
                <a:moveTo>
                  <a:pt x="0" y="0"/>
                </a:moveTo>
                <a:lnTo>
                  <a:pt x="7298873" y="0"/>
                </a:lnTo>
                <a:lnTo>
                  <a:pt x="7298873" y="3862804"/>
                </a:lnTo>
                <a:lnTo>
                  <a:pt x="0" y="3862804"/>
                </a:lnTo>
                <a:lnTo>
                  <a:pt x="0" y="0"/>
                </a:lnTo>
                <a:close/>
              </a:path>
            </a:pathLst>
          </a:custGeom>
          <a:blipFill>
            <a:blip r:embed="rId2"/>
            <a:stretch>
              <a:fillRect l="-11185" t="-19329" r="-10296" b="-19329"/>
            </a:stretch>
          </a:blipFill>
        </p:spPr>
        <p:txBody>
          <a:bodyPr/>
          <a:lstStyle/>
          <a:p>
            <a:endParaRPr lang="es-ES"/>
          </a:p>
        </p:txBody>
      </p:sp>
      <p:sp>
        <p:nvSpPr>
          <p:cNvPr id="19" name="TextBox 19"/>
          <p:cNvSpPr txBox="1"/>
          <p:nvPr/>
        </p:nvSpPr>
        <p:spPr>
          <a:xfrm>
            <a:off x="1583063" y="544568"/>
            <a:ext cx="15676237" cy="863600"/>
          </a:xfrm>
          <a:prstGeom prst="rect">
            <a:avLst/>
          </a:prstGeom>
        </p:spPr>
        <p:txBody>
          <a:bodyPr lIns="0" tIns="0" rIns="0" bIns="0" rtlCol="0" anchor="t">
            <a:spAutoFit/>
          </a:bodyPr>
          <a:lstStyle/>
          <a:p>
            <a:pPr algn="l">
              <a:lnSpc>
                <a:spcPts val="7000"/>
              </a:lnSpc>
              <a:spcBef>
                <a:spcPct val="0"/>
              </a:spcBef>
            </a:pPr>
            <a:r>
              <a:rPr lang="en-US" sz="5000" spc="-300">
                <a:solidFill>
                  <a:srgbClr val="004AAD"/>
                </a:solidFill>
                <a:latin typeface="Open Sans Bold"/>
                <a:ea typeface="Open Sans Bold"/>
                <a:cs typeface="Open Sans Bold"/>
                <a:sym typeface="Open Sans Bold"/>
              </a:rPr>
              <a:t>FUNCIONES ASÍNCRONAS (ASYNC/AWAIT)</a:t>
            </a:r>
          </a:p>
        </p:txBody>
      </p:sp>
      <p:sp>
        <p:nvSpPr>
          <p:cNvPr id="20" name="TextBox 20"/>
          <p:cNvSpPr txBox="1"/>
          <p:nvPr/>
        </p:nvSpPr>
        <p:spPr>
          <a:xfrm>
            <a:off x="1452220" y="2383828"/>
            <a:ext cx="8528947" cy="7433869"/>
          </a:xfrm>
          <a:prstGeom prst="rect">
            <a:avLst/>
          </a:prstGeom>
        </p:spPr>
        <p:txBody>
          <a:bodyPr lIns="0" tIns="0" rIns="0" bIns="0" rtlCol="0" anchor="t">
            <a:spAutoFit/>
          </a:bodyPr>
          <a:lstStyle/>
          <a:p>
            <a:pPr algn="l">
              <a:lnSpc>
                <a:spcPts val="3953"/>
              </a:lnSpc>
            </a:pPr>
            <a:r>
              <a:rPr lang="en-US" sz="2885" spc="-101">
                <a:solidFill>
                  <a:srgbClr val="004AAD"/>
                </a:solidFill>
                <a:latin typeface="Poppins Bold"/>
                <a:ea typeface="Poppins Bold"/>
                <a:cs typeface="Poppins Bold"/>
                <a:sym typeface="Poppins Bold"/>
              </a:rPr>
              <a:t>async</a:t>
            </a:r>
            <a:r>
              <a:rPr lang="en-US" sz="2885" spc="-101">
                <a:solidFill>
                  <a:srgbClr val="000000"/>
                </a:solidFill>
                <a:latin typeface="Poppins"/>
                <a:ea typeface="Poppins"/>
                <a:cs typeface="Poppins"/>
                <a:sym typeface="Poppins"/>
              </a:rPr>
              <a:t> y </a:t>
            </a:r>
            <a:r>
              <a:rPr lang="en-US" sz="2885" spc="-101">
                <a:solidFill>
                  <a:srgbClr val="004AAD"/>
                </a:solidFill>
                <a:latin typeface="Poppins Bold"/>
                <a:ea typeface="Poppins Bold"/>
                <a:cs typeface="Poppins Bold"/>
                <a:sym typeface="Poppins Bold"/>
              </a:rPr>
              <a:t>await</a:t>
            </a:r>
            <a:r>
              <a:rPr lang="en-US" sz="2885" spc="-101">
                <a:solidFill>
                  <a:srgbClr val="000000"/>
                </a:solidFill>
                <a:latin typeface="Poppins"/>
                <a:ea typeface="Poppins"/>
                <a:cs typeface="Poppins"/>
                <a:sym typeface="Poppins"/>
              </a:rPr>
              <a:t> simplifican el manejo de código asíncrono en JavaScript.</a:t>
            </a:r>
          </a:p>
          <a:p>
            <a:pPr algn="l">
              <a:lnSpc>
                <a:spcPts val="3953"/>
              </a:lnSpc>
            </a:pPr>
            <a:endParaRPr lang="en-US" sz="2885" spc="-101">
              <a:solidFill>
                <a:srgbClr val="000000"/>
              </a:solidFill>
              <a:latin typeface="Poppins"/>
              <a:ea typeface="Poppins"/>
              <a:cs typeface="Poppins"/>
              <a:sym typeface="Poppins"/>
            </a:endParaRPr>
          </a:p>
          <a:p>
            <a:pPr marL="623063" lvl="1" indent="-311532" algn="l">
              <a:lnSpc>
                <a:spcPts val="3953"/>
              </a:lnSpc>
              <a:buFont typeface="Arial"/>
              <a:buChar char="•"/>
            </a:pPr>
            <a:r>
              <a:rPr lang="en-US" sz="2885" spc="-101">
                <a:solidFill>
                  <a:srgbClr val="004AAD"/>
                </a:solidFill>
                <a:latin typeface="Poppins Bold"/>
                <a:ea typeface="Poppins Bold"/>
                <a:cs typeface="Poppins Bold"/>
                <a:sym typeface="Poppins Bold"/>
              </a:rPr>
              <a:t>async: </a:t>
            </a:r>
            <a:r>
              <a:rPr lang="en-US" sz="2885" spc="-101">
                <a:solidFill>
                  <a:srgbClr val="000000"/>
                </a:solidFill>
                <a:latin typeface="Poppins"/>
                <a:ea typeface="Poppins"/>
                <a:cs typeface="Poppins"/>
                <a:sym typeface="Poppins"/>
              </a:rPr>
              <a:t>Se utiliza para declarar que una función es asíncrona. Esto indica que la función puede contener operaciones que no se ejecutan de manera secuencial, como solicitudes HTTP.  Las funciones asíncronas siempre devuelven una promesa.</a:t>
            </a:r>
          </a:p>
          <a:p>
            <a:pPr marL="623063" lvl="1" indent="-311532" algn="l">
              <a:lnSpc>
                <a:spcPts val="3953"/>
              </a:lnSpc>
              <a:buFont typeface="Arial"/>
              <a:buChar char="•"/>
            </a:pPr>
            <a:r>
              <a:rPr lang="en-US" sz="2885" spc="-101">
                <a:solidFill>
                  <a:srgbClr val="004AAD"/>
                </a:solidFill>
                <a:latin typeface="Poppins Bold"/>
                <a:ea typeface="Poppins Bold"/>
                <a:cs typeface="Poppins Bold"/>
                <a:sym typeface="Poppins Bold"/>
              </a:rPr>
              <a:t>await: </a:t>
            </a:r>
            <a:r>
              <a:rPr lang="en-US" sz="2885" spc="-101">
                <a:solidFill>
                  <a:srgbClr val="000000"/>
                </a:solidFill>
                <a:latin typeface="Poppins"/>
                <a:ea typeface="Poppins"/>
                <a:cs typeface="Poppins"/>
                <a:sym typeface="Poppins"/>
              </a:rPr>
              <a:t>Se utiliza dentro de una función </a:t>
            </a:r>
            <a:r>
              <a:rPr lang="en-US" sz="2885" spc="-101">
                <a:solidFill>
                  <a:srgbClr val="004AAD"/>
                </a:solidFill>
                <a:latin typeface="Poppins Bold"/>
                <a:ea typeface="Poppins Bold"/>
                <a:cs typeface="Poppins Bold"/>
                <a:sym typeface="Poppins Bold"/>
              </a:rPr>
              <a:t>async</a:t>
            </a:r>
            <a:r>
              <a:rPr lang="en-US" sz="2885" spc="-101">
                <a:solidFill>
                  <a:srgbClr val="000000"/>
                </a:solidFill>
                <a:latin typeface="Poppins"/>
                <a:ea typeface="Poppins"/>
                <a:cs typeface="Poppins"/>
                <a:sym typeface="Poppins"/>
              </a:rPr>
              <a:t> para esperar a que una promesa sea resuelta. El uso de </a:t>
            </a:r>
            <a:r>
              <a:rPr lang="en-US" sz="2885" spc="-101">
                <a:solidFill>
                  <a:srgbClr val="004AAD"/>
                </a:solidFill>
                <a:latin typeface="Poppins Bold"/>
                <a:ea typeface="Poppins Bold"/>
                <a:cs typeface="Poppins Bold"/>
                <a:sym typeface="Poppins Bold"/>
              </a:rPr>
              <a:t>await</a:t>
            </a:r>
            <a:r>
              <a:rPr lang="en-US" sz="2885" spc="-101">
                <a:solidFill>
                  <a:srgbClr val="000000"/>
                </a:solidFill>
                <a:latin typeface="Poppins"/>
                <a:ea typeface="Poppins"/>
                <a:cs typeface="Poppins"/>
                <a:sym typeface="Poppins"/>
              </a:rPr>
              <a:t> hace que el código sea más legible y fácil de escribir que manejar promesas con </a:t>
            </a:r>
            <a:r>
              <a:rPr lang="en-US" sz="2885" spc="-101">
                <a:solidFill>
                  <a:srgbClr val="004AAD"/>
                </a:solidFill>
                <a:latin typeface="Poppins Bold"/>
                <a:ea typeface="Poppins Bold"/>
                <a:cs typeface="Poppins Bold"/>
                <a:sym typeface="Poppins Bold"/>
              </a:rPr>
              <a:t>.then()</a:t>
            </a:r>
            <a:r>
              <a:rPr lang="en-US" sz="2885" spc="-101">
                <a:solidFill>
                  <a:srgbClr val="000000"/>
                </a:solidFill>
                <a:latin typeface="Poppins"/>
                <a:ea typeface="Poppins"/>
                <a:cs typeface="Poppins"/>
                <a:sym typeface="Poppins"/>
              </a:rPr>
              <a:t> y</a:t>
            </a:r>
            <a:r>
              <a:rPr lang="en-US" sz="2885" spc="-101">
                <a:solidFill>
                  <a:srgbClr val="004AAD"/>
                </a:solidFill>
                <a:latin typeface="Poppins Bold"/>
                <a:ea typeface="Poppins Bold"/>
                <a:cs typeface="Poppins Bold"/>
                <a:sym typeface="Poppins Bold"/>
              </a:rPr>
              <a:t> .catch()</a:t>
            </a:r>
            <a:r>
              <a:rPr lang="en-US" sz="2885" spc="-101">
                <a:solidFill>
                  <a:srgbClr val="000000"/>
                </a:solidFill>
                <a:latin typeface="Poppins"/>
                <a:ea typeface="Poppins"/>
                <a:cs typeface="Poppins"/>
                <a:sym typeface="Poppins"/>
              </a:rPr>
              <a:t>.</a:t>
            </a:r>
          </a:p>
          <a:p>
            <a:pPr algn="l">
              <a:lnSpc>
                <a:spcPts val="3953"/>
              </a:lnSpc>
            </a:pPr>
            <a:endParaRPr lang="en-US" sz="2885" spc="-101">
              <a:solidFill>
                <a:srgbClr val="000000"/>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092" name="Group 3"/>
          <p:cNvGrpSpPr/>
          <p:nvPr/>
        </p:nvGrpSpPr>
        <p:grpSpPr>
          <a:xfrm>
            <a:off x="15561360" y="9179280"/>
            <a:ext cx="3313800" cy="1107720"/>
            <a:chOff x="15561360" y="9179280"/>
            <a:chExt cx="3313800" cy="1107720"/>
          </a:xfrm>
        </p:grpSpPr>
        <p:sp>
          <p:nvSpPr>
            <p:cNvPr id="1093"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94"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95" name="Group 6"/>
          <p:cNvGrpSpPr/>
          <p:nvPr/>
        </p:nvGrpSpPr>
        <p:grpSpPr>
          <a:xfrm>
            <a:off x="14096520" y="9732960"/>
            <a:ext cx="2135160" cy="553680"/>
            <a:chOff x="14096520" y="9732960"/>
            <a:chExt cx="2135160" cy="553680"/>
          </a:xfrm>
        </p:grpSpPr>
        <p:sp>
          <p:nvSpPr>
            <p:cNvPr id="1096"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097"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098" name="Group 9"/>
          <p:cNvGrpSpPr/>
          <p:nvPr/>
        </p:nvGrpSpPr>
        <p:grpSpPr>
          <a:xfrm>
            <a:off x="16044120" y="457920"/>
            <a:ext cx="2180160" cy="728640"/>
            <a:chOff x="16044120" y="457920"/>
            <a:chExt cx="2180160" cy="728640"/>
          </a:xfrm>
        </p:grpSpPr>
        <p:sp>
          <p:nvSpPr>
            <p:cNvPr id="1099"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100"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01" name="Group 12"/>
          <p:cNvGrpSpPr/>
          <p:nvPr/>
        </p:nvGrpSpPr>
        <p:grpSpPr>
          <a:xfrm>
            <a:off x="17134200" y="-299520"/>
            <a:ext cx="3432960" cy="1147320"/>
            <a:chOff x="17134200" y="-299520"/>
            <a:chExt cx="3432960" cy="1147320"/>
          </a:xfrm>
        </p:grpSpPr>
        <p:sp>
          <p:nvSpPr>
            <p:cNvPr id="1102"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103"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04" name="Group 15"/>
          <p:cNvGrpSpPr/>
          <p:nvPr/>
        </p:nvGrpSpPr>
        <p:grpSpPr>
          <a:xfrm>
            <a:off x="277560" y="291600"/>
            <a:ext cx="1174320" cy="1543320"/>
            <a:chOff x="277560" y="291600"/>
            <a:chExt cx="1174320" cy="1543320"/>
          </a:xfrm>
        </p:grpSpPr>
        <p:sp>
          <p:nvSpPr>
            <p:cNvPr id="1105"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06"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107" name="Freeform 18"/>
          <p:cNvSpPr/>
          <p:nvPr/>
        </p:nvSpPr>
        <p:spPr>
          <a:xfrm>
            <a:off x="12755160" y="3405240"/>
            <a:ext cx="3476160" cy="3476160"/>
          </a:xfrm>
          <a:custGeom>
            <a:avLst/>
            <a:gdLst/>
            <a:ahLst/>
            <a:cxnLst/>
            <a:rect l="l" t="t" r="r" b="b"/>
            <a:pathLst>
              <a:path w="3476622" h="3476622">
                <a:moveTo>
                  <a:pt x="0" y="0"/>
                </a:moveTo>
                <a:lnTo>
                  <a:pt x="3476622" y="0"/>
                </a:lnTo>
                <a:lnTo>
                  <a:pt x="3476622" y="3476622"/>
                </a:lnTo>
                <a:lnTo>
                  <a:pt x="0" y="347662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108" name="TextBox 19"/>
          <p:cNvSpPr/>
          <p:nvPr/>
        </p:nvSpPr>
        <p:spPr>
          <a:xfrm>
            <a:off x="1582920" y="544680"/>
            <a:ext cx="156758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TYPESCRIPT</a:t>
            </a:r>
            <a:endParaRPr lang="en-US" sz="5000" b="0" strike="noStrike" spc="-1">
              <a:latin typeface="Arial"/>
            </a:endParaRPr>
          </a:p>
        </p:txBody>
      </p:sp>
      <p:sp>
        <p:nvSpPr>
          <p:cNvPr id="1109" name="TextBox 20"/>
          <p:cNvSpPr/>
          <p:nvPr/>
        </p:nvSpPr>
        <p:spPr>
          <a:xfrm>
            <a:off x="1452240" y="2383920"/>
            <a:ext cx="10565640" cy="7532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TypeScript es un lenguaje de programación basado en JavaScript que añade tipado estático opcional y otras características avanzadas.</a:t>
            </a:r>
            <a:endParaRPr lang="en-US" sz="2890" b="0" strike="noStrike" spc="-1">
              <a:latin typeface="Arial"/>
            </a:endParaRPr>
          </a:p>
          <a:p>
            <a:pPr>
              <a:lnSpc>
                <a:spcPts val="3954"/>
              </a:lnSpc>
              <a:buNone/>
            </a:pPr>
            <a:endParaRPr lang="en-US" sz="1800" b="0" strike="noStrike" spc="-1">
              <a:latin typeface="Arial"/>
            </a:endParaRPr>
          </a:p>
          <a:p>
            <a:pPr>
              <a:lnSpc>
                <a:spcPts val="3954"/>
              </a:lnSpc>
              <a:buNone/>
            </a:pPr>
            <a:r>
              <a:rPr lang="en-US" sz="2890" b="0" strike="noStrike" spc="-103">
                <a:solidFill>
                  <a:srgbClr val="000000"/>
                </a:solidFill>
                <a:latin typeface="Poppins"/>
                <a:ea typeface="Poppins"/>
              </a:rPr>
              <a:t>Características Principales: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Tipado Estático:</a:t>
            </a:r>
            <a:r>
              <a:rPr lang="en-US" sz="2890" b="0" strike="noStrike" spc="-103">
                <a:solidFill>
                  <a:srgbClr val="000000"/>
                </a:solidFill>
                <a:latin typeface="Poppins"/>
                <a:ea typeface="Poppins"/>
              </a:rPr>
              <a:t> Permite declarar tipos para variables, parámetros y retornos de funciones, lo que ayuda a detectar errores durante el desarrollo.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Interoperabilidad con JavaScript: </a:t>
            </a:r>
            <a:r>
              <a:rPr lang="en-US" sz="2890" b="0" strike="noStrike" spc="-103">
                <a:solidFill>
                  <a:srgbClr val="000000"/>
                </a:solidFill>
                <a:latin typeface="Poppins"/>
                <a:ea typeface="Poppins"/>
              </a:rPr>
              <a:t>El código TypeScript se compila a JavaScript puro, por lo que puede integrarse fácilmente en proyectos existentes.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Soporte para ES6 y Más Allá:</a:t>
            </a:r>
            <a:r>
              <a:rPr lang="en-US" sz="2890" b="0" strike="noStrike" spc="-103">
                <a:solidFill>
                  <a:srgbClr val="000000"/>
                </a:solidFill>
                <a:latin typeface="Poppins"/>
                <a:ea typeface="Poppins"/>
              </a:rPr>
              <a:t> Incluye características modernas de JavaScript y futuras versiones, como clases, módulos y async/await.</a:t>
            </a:r>
            <a:endParaRPr lang="en-US" sz="2890" b="0" strike="noStrike" spc="-1">
              <a:latin typeface="Arial"/>
            </a:endParaRPr>
          </a:p>
          <a:p>
            <a:pPr>
              <a:lnSpc>
                <a:spcPts val="3954"/>
              </a:lnSpc>
              <a:buNone/>
            </a:pPr>
            <a:endParaRPr lang="en-US" sz="18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0" name="Group 2"/>
          <p:cNvGrpSpPr/>
          <p:nvPr/>
        </p:nvGrpSpPr>
        <p:grpSpPr>
          <a:xfrm>
            <a:off x="9505440" y="0"/>
            <a:ext cx="8782200" cy="10286640"/>
            <a:chOff x="9505440" y="0"/>
            <a:chExt cx="8782200" cy="10286640"/>
          </a:xfrm>
        </p:grpSpPr>
        <p:pic>
          <p:nvPicPr>
            <p:cNvPr id="1111" name="Picture 3"/>
            <p:cNvPicPr/>
            <p:nvPr/>
          </p:nvPicPr>
          <p:blipFill>
            <a:blip r:embed="rId2"/>
            <a:srcRect l="33359" r="33359"/>
            <a:stretch/>
          </p:blipFill>
          <p:spPr>
            <a:xfrm>
              <a:off x="9505440" y="0"/>
              <a:ext cx="8782200" cy="10286640"/>
            </a:xfrm>
            <a:prstGeom prst="rect">
              <a:avLst/>
            </a:prstGeom>
            <a:ln w="0">
              <a:noFill/>
            </a:ln>
          </p:spPr>
        </p:pic>
      </p:grpSp>
      <p:grpSp>
        <p:nvGrpSpPr>
          <p:cNvPr id="1112" name="Group 4"/>
          <p:cNvGrpSpPr/>
          <p:nvPr/>
        </p:nvGrpSpPr>
        <p:grpSpPr>
          <a:xfrm>
            <a:off x="8759520" y="0"/>
            <a:ext cx="9528120" cy="10286640"/>
            <a:chOff x="8759520" y="0"/>
            <a:chExt cx="9528120" cy="10286640"/>
          </a:xfrm>
        </p:grpSpPr>
        <p:pic>
          <p:nvPicPr>
            <p:cNvPr id="1113" name="Picture 5"/>
            <p:cNvPicPr/>
            <p:nvPr/>
          </p:nvPicPr>
          <p:blipFill>
            <a:blip r:embed="rId3"/>
            <a:srcRect l="19121" r="19121"/>
            <a:stretch/>
          </p:blipFill>
          <p:spPr>
            <a:xfrm>
              <a:off x="8759520" y="0"/>
              <a:ext cx="9528120" cy="10286640"/>
            </a:xfrm>
            <a:prstGeom prst="rect">
              <a:avLst/>
            </a:prstGeom>
            <a:ln w="0">
              <a:noFill/>
            </a:ln>
          </p:spPr>
        </p:pic>
      </p:grpSp>
      <p:grpSp>
        <p:nvGrpSpPr>
          <p:cNvPr id="1114" name="Group 6"/>
          <p:cNvGrpSpPr/>
          <p:nvPr/>
        </p:nvGrpSpPr>
        <p:grpSpPr>
          <a:xfrm>
            <a:off x="9505440" y="6229440"/>
            <a:ext cx="480600" cy="4057200"/>
            <a:chOff x="9505440" y="6229440"/>
            <a:chExt cx="480600" cy="4057200"/>
          </a:xfrm>
        </p:grpSpPr>
        <p:sp>
          <p:nvSpPr>
            <p:cNvPr id="1115" name="Freeform 7"/>
            <p:cNvSpPr/>
            <p:nvPr/>
          </p:nvSpPr>
          <p:spPr>
            <a:xfrm>
              <a:off x="9505440" y="6373800"/>
              <a:ext cx="480600" cy="3912840"/>
            </a:xfrm>
            <a:custGeom>
              <a:avLst/>
              <a:gdLst/>
              <a:ahLst/>
              <a:cxnLst/>
              <a:rect l="l" t="t" r="r" b="b"/>
              <a:pathLst>
                <a:path w="126678" h="1030599">
                  <a:moveTo>
                    <a:pt x="0" y="0"/>
                  </a:moveTo>
                  <a:lnTo>
                    <a:pt x="126678" y="0"/>
                  </a:lnTo>
                  <a:lnTo>
                    <a:pt x="126678" y="1030599"/>
                  </a:lnTo>
                  <a:lnTo>
                    <a:pt x="0" y="1030599"/>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16" name="TextBox 8"/>
            <p:cNvSpPr/>
            <p:nvPr/>
          </p:nvSpPr>
          <p:spPr>
            <a:xfrm>
              <a:off x="9505440" y="6229440"/>
              <a:ext cx="480600" cy="40572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17" name="Group 9"/>
          <p:cNvGrpSpPr/>
          <p:nvPr/>
        </p:nvGrpSpPr>
        <p:grpSpPr>
          <a:xfrm>
            <a:off x="6373440" y="-1225080"/>
            <a:ext cx="4965480" cy="7811640"/>
            <a:chOff x="6373440" y="-1225080"/>
            <a:chExt cx="4965480" cy="7811640"/>
          </a:xfrm>
        </p:grpSpPr>
        <p:sp>
          <p:nvSpPr>
            <p:cNvPr id="1118" name="Freeform 10"/>
            <p:cNvSpPr/>
            <p:nvPr/>
          </p:nvSpPr>
          <p:spPr>
            <a:xfrm rot="1302000">
              <a:off x="7642080" y="-910800"/>
              <a:ext cx="2374200" cy="7317720"/>
            </a:xfrm>
            <a:custGeom>
              <a:avLst/>
              <a:gdLst/>
              <a:ahLst/>
              <a:cxnLst/>
              <a:rect l="l" t="t" r="r" b="b"/>
              <a:pathLst>
                <a:path w="625383" h="1927350">
                  <a:moveTo>
                    <a:pt x="0" y="0"/>
                  </a:moveTo>
                  <a:lnTo>
                    <a:pt x="625383" y="0"/>
                  </a:lnTo>
                  <a:lnTo>
                    <a:pt x="625383" y="1927350"/>
                  </a:lnTo>
                  <a:lnTo>
                    <a:pt x="0" y="192735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19" name="TextBox 11"/>
            <p:cNvSpPr/>
            <p:nvPr/>
          </p:nvSpPr>
          <p:spPr>
            <a:xfrm rot="1302000">
              <a:off x="7669080" y="-1050480"/>
              <a:ext cx="2374200" cy="74620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20" name="Group 12"/>
          <p:cNvGrpSpPr/>
          <p:nvPr/>
        </p:nvGrpSpPr>
        <p:grpSpPr>
          <a:xfrm>
            <a:off x="8580960" y="-562680"/>
            <a:ext cx="3548160" cy="7266600"/>
            <a:chOff x="8580960" y="-562680"/>
            <a:chExt cx="3548160" cy="7266600"/>
          </a:xfrm>
        </p:grpSpPr>
        <p:sp>
          <p:nvSpPr>
            <p:cNvPr id="1121" name="Freeform 13"/>
            <p:cNvSpPr/>
            <p:nvPr/>
          </p:nvSpPr>
          <p:spPr>
            <a:xfrm rot="1284600">
              <a:off x="9884880" y="-518400"/>
              <a:ext cx="887040" cy="7312680"/>
            </a:xfrm>
            <a:custGeom>
              <a:avLst/>
              <a:gdLst/>
              <a:ahLst/>
              <a:cxnLst/>
              <a:rect l="l" t="t" r="r" b="b"/>
              <a:pathLst>
                <a:path w="233731" h="1926057">
                  <a:moveTo>
                    <a:pt x="0" y="0"/>
                  </a:moveTo>
                  <a:lnTo>
                    <a:pt x="233731" y="0"/>
                  </a:lnTo>
                  <a:lnTo>
                    <a:pt x="233731" y="1926057"/>
                  </a:lnTo>
                  <a:lnTo>
                    <a:pt x="0" y="1926057"/>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22" name="TextBox 14"/>
            <p:cNvSpPr/>
            <p:nvPr/>
          </p:nvSpPr>
          <p:spPr>
            <a:xfrm rot="1284600">
              <a:off x="9911520" y="-658080"/>
              <a:ext cx="887040" cy="74574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23" name="Group 15"/>
          <p:cNvGrpSpPr/>
          <p:nvPr/>
        </p:nvGrpSpPr>
        <p:grpSpPr>
          <a:xfrm>
            <a:off x="8581320" y="6374160"/>
            <a:ext cx="1522800" cy="1520280"/>
            <a:chOff x="8581320" y="6374160"/>
            <a:chExt cx="1522800" cy="1520280"/>
          </a:xfrm>
        </p:grpSpPr>
        <p:sp>
          <p:nvSpPr>
            <p:cNvPr id="1124" name="Freeform 16"/>
            <p:cNvSpPr/>
            <p:nvPr/>
          </p:nvSpPr>
          <p:spPr>
            <a:xfrm rot="10800000">
              <a:off x="8581320" y="6374160"/>
              <a:ext cx="1522800" cy="1520280"/>
            </a:xfrm>
            <a:custGeom>
              <a:avLst/>
              <a:gdLst/>
              <a:ahLst/>
              <a:cxnLst/>
              <a:rect l="l" t="t" r="r" b="b"/>
              <a:pathLst>
                <a:path w="6350000" h="6339840">
                  <a:moveTo>
                    <a:pt x="6350000" y="6339840"/>
                  </a:moveTo>
                  <a:lnTo>
                    <a:pt x="0" y="6339840"/>
                  </a:lnTo>
                  <a:lnTo>
                    <a:pt x="0" y="0"/>
                  </a:lnTo>
                  <a:lnTo>
                    <a:pt x="6350000" y="633984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25" name="Group 17"/>
          <p:cNvGrpSpPr/>
          <p:nvPr/>
        </p:nvGrpSpPr>
        <p:grpSpPr>
          <a:xfrm>
            <a:off x="8524800" y="6374160"/>
            <a:ext cx="2923200" cy="3912840"/>
            <a:chOff x="8524800" y="6374160"/>
            <a:chExt cx="2923200" cy="3912840"/>
          </a:xfrm>
        </p:grpSpPr>
        <p:sp>
          <p:nvSpPr>
            <p:cNvPr id="1126" name="Freeform 18"/>
            <p:cNvSpPr/>
            <p:nvPr/>
          </p:nvSpPr>
          <p:spPr>
            <a:xfrm rot="10800000">
              <a:off x="8524800" y="6374160"/>
              <a:ext cx="2923200" cy="3912840"/>
            </a:xfrm>
            <a:custGeom>
              <a:avLst/>
              <a:gdLst/>
              <a:ahLst/>
              <a:cxnLst/>
              <a:rect l="l" t="t" r="r" b="b"/>
              <a:pathLst>
                <a:path w="531372" h="711200">
                  <a:moveTo>
                    <a:pt x="265686" y="711200"/>
                  </a:moveTo>
                  <a:lnTo>
                    <a:pt x="531372" y="0"/>
                  </a:lnTo>
                  <a:lnTo>
                    <a:pt x="0" y="0"/>
                  </a:lnTo>
                  <a:lnTo>
                    <a:pt x="265686" y="71120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27" name="TextBox 19"/>
            <p:cNvSpPr/>
            <p:nvPr/>
          </p:nvSpPr>
          <p:spPr>
            <a:xfrm rot="10800000">
              <a:off x="8981640" y="8191080"/>
              <a:ext cx="2009520" cy="20260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128" name="AutoShape 20"/>
          <p:cNvSpPr/>
          <p:nvPr/>
        </p:nvSpPr>
        <p:spPr>
          <a:xfrm>
            <a:off x="511920" y="6156720"/>
            <a:ext cx="5979240" cy="360"/>
          </a:xfrm>
          <a:prstGeom prst="line">
            <a:avLst/>
          </a:prstGeom>
          <a:ln w="152400">
            <a:solidFill>
              <a:srgbClr val="00BF63"/>
            </a:solidFill>
            <a:round/>
          </a:ln>
        </p:spPr>
        <p:style>
          <a:lnRef idx="0">
            <a:scrgbClr r="0" g="0" b="0"/>
          </a:lnRef>
          <a:fillRef idx="0">
            <a:scrgbClr r="0" g="0" b="0"/>
          </a:fillRef>
          <a:effectRef idx="0">
            <a:scrgbClr r="0" g="0" b="0"/>
          </a:effectRef>
          <a:fontRef idx="minor"/>
        </p:style>
        <p:txBody>
          <a:bodyPr/>
          <a:lstStyle/>
          <a:p>
            <a:endParaRPr lang="es-ES"/>
          </a:p>
        </p:txBody>
      </p:sp>
      <p:sp>
        <p:nvSpPr>
          <p:cNvPr id="1129" name="TextBox 21"/>
          <p:cNvSpPr/>
          <p:nvPr/>
        </p:nvSpPr>
        <p:spPr>
          <a:xfrm>
            <a:off x="511920" y="3522960"/>
            <a:ext cx="8130240" cy="248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19570"/>
              </a:lnSpc>
              <a:buNone/>
            </a:pPr>
            <a:r>
              <a:rPr lang="en-US" sz="13980" b="0" strike="noStrike" spc="-840">
                <a:solidFill>
                  <a:srgbClr val="004AAD"/>
                </a:solidFill>
                <a:latin typeface="Open Sans Bold Bold"/>
                <a:ea typeface="Open Sans Bold Bold"/>
              </a:rPr>
              <a:t>GRACIAS</a:t>
            </a:r>
            <a:endParaRPr lang="en-US" sz="13980" b="0" strike="noStrike" spc="-1">
              <a:latin typeface="Arial"/>
            </a:endParaRPr>
          </a:p>
        </p:txBody>
      </p:sp>
      <p:grpSp>
        <p:nvGrpSpPr>
          <p:cNvPr id="1130" name="Group 22"/>
          <p:cNvGrpSpPr/>
          <p:nvPr/>
        </p:nvGrpSpPr>
        <p:grpSpPr>
          <a:xfrm>
            <a:off x="4961520" y="6450840"/>
            <a:ext cx="4693680" cy="7563240"/>
            <a:chOff x="4961520" y="6450840"/>
            <a:chExt cx="4693680" cy="7563240"/>
          </a:xfrm>
        </p:grpSpPr>
        <p:sp>
          <p:nvSpPr>
            <p:cNvPr id="1131" name="Freeform 23"/>
            <p:cNvSpPr/>
            <p:nvPr/>
          </p:nvSpPr>
          <p:spPr>
            <a:xfrm rot="1203000">
              <a:off x="6096240" y="6779880"/>
              <a:ext cx="2374200" cy="7040160"/>
            </a:xfrm>
            <a:custGeom>
              <a:avLst/>
              <a:gdLst/>
              <a:ahLst/>
              <a:cxnLst/>
              <a:rect l="l" t="t" r="r" b="b"/>
              <a:pathLst>
                <a:path w="625383" h="1854257">
                  <a:moveTo>
                    <a:pt x="0" y="0"/>
                  </a:moveTo>
                  <a:lnTo>
                    <a:pt x="625383" y="0"/>
                  </a:lnTo>
                  <a:lnTo>
                    <a:pt x="625383" y="1854257"/>
                  </a:lnTo>
                  <a:lnTo>
                    <a:pt x="0" y="1854257"/>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32" name="TextBox 24"/>
            <p:cNvSpPr/>
            <p:nvPr/>
          </p:nvSpPr>
          <p:spPr>
            <a:xfrm rot="1203000">
              <a:off x="6121440" y="6639840"/>
              <a:ext cx="2374200" cy="71845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133" name="Group 25"/>
          <p:cNvGrpSpPr/>
          <p:nvPr/>
        </p:nvGrpSpPr>
        <p:grpSpPr>
          <a:xfrm>
            <a:off x="5265360" y="6189840"/>
            <a:ext cx="4442400" cy="4442400"/>
            <a:chOff x="5265360" y="6189840"/>
            <a:chExt cx="4442400" cy="4442400"/>
          </a:xfrm>
        </p:grpSpPr>
        <p:sp>
          <p:nvSpPr>
            <p:cNvPr id="1134" name="Freeform 26"/>
            <p:cNvSpPr/>
            <p:nvPr/>
          </p:nvSpPr>
          <p:spPr>
            <a:xfrm rot="2700000">
              <a:off x="6652440" y="6176160"/>
              <a:ext cx="1566000" cy="4571640"/>
            </a:xfrm>
            <a:custGeom>
              <a:avLst/>
              <a:gdLst/>
              <a:ahLst/>
              <a:cxnLst/>
              <a:rect l="l" t="t" r="r" b="b"/>
              <a:pathLst>
                <a:path w="412547" h="1204143">
                  <a:moveTo>
                    <a:pt x="0" y="0"/>
                  </a:moveTo>
                  <a:lnTo>
                    <a:pt x="412547" y="0"/>
                  </a:lnTo>
                  <a:lnTo>
                    <a:pt x="412547" y="1204143"/>
                  </a:lnTo>
                  <a:lnTo>
                    <a:pt x="0" y="1204143"/>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135" name="TextBox 27"/>
            <p:cNvSpPr/>
            <p:nvPr/>
          </p:nvSpPr>
          <p:spPr>
            <a:xfrm rot="2700000">
              <a:off x="6703560" y="6052680"/>
              <a:ext cx="1566000" cy="4716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61" y="7429500"/>
            <a:ext cx="1828342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600200" y="7879405"/>
            <a:ext cx="15087600" cy="1543073"/>
          </a:xfrm>
        </p:spPr>
        <p:txBody>
          <a:bodyPr anchor="ctr">
            <a:normAutofit/>
          </a:bodyPr>
          <a:lstStyle/>
          <a:p>
            <a:pPr algn="ctr"/>
            <a:r>
              <a:rPr lang="es-ES" sz="5400">
                <a:solidFill>
                  <a:srgbClr val="FFFFFF"/>
                </a:solidFill>
                <a:ea typeface="Calibri Light"/>
                <a:cs typeface="Calibri Light"/>
              </a:rPr>
              <a:t>JavaScript</a:t>
            </a:r>
            <a:endParaRPr lang="es-ES" sz="5400" dirty="0">
              <a:solidFill>
                <a:srgbClr val="FFFFFF"/>
              </a:solidFill>
              <a:ea typeface="Calibri Light"/>
              <a:cs typeface="Calibri Light"/>
            </a:endParaRPr>
          </a:p>
        </p:txBody>
      </p:sp>
      <p:sp>
        <p:nvSpPr>
          <p:cNvPr id="16"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1" y="7359264"/>
            <a:ext cx="1828342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1767190" y="825878"/>
            <a:ext cx="15039608" cy="6545955"/>
          </a:xfrm>
        </p:spPr>
        <p:txBody>
          <a:bodyPr vert="horz" lIns="0" tIns="68580" rIns="0" bIns="68580" rtlCol="0" anchor="t">
            <a:normAutofit/>
          </a:bodyPr>
          <a:lstStyle/>
          <a:p>
            <a:pPr>
              <a:buFont typeface="Wingdings" panose="020F0502020204030204" pitchFamily="34" charset="0"/>
              <a:buChar char="Ø"/>
            </a:pPr>
            <a:endParaRPr lang="es-ES" sz="3600" b="1">
              <a:latin typeface="Calibri Light"/>
              <a:ea typeface="+mn-lt"/>
              <a:cs typeface="+mn-lt"/>
            </a:endParaRPr>
          </a:p>
          <a:p>
            <a:pPr marL="0" indent="0">
              <a:lnSpc>
                <a:spcPct val="150000"/>
              </a:lnSpc>
              <a:buNone/>
            </a:pPr>
            <a:r>
              <a:rPr lang="es-ES" sz="4800" b="1" dirty="0">
                <a:latin typeface="Calibri Light"/>
                <a:ea typeface="+mn-lt"/>
                <a:cs typeface="+mn-lt"/>
              </a:rPr>
              <a:t>Sintaxis: Palabras reservadas</a:t>
            </a:r>
            <a:endParaRPr lang="es-ES" b="1" dirty="0" err="1">
              <a:latin typeface="Calibri Light"/>
              <a:ea typeface="+mn-lt"/>
              <a:cs typeface="+mn-lt"/>
            </a:endParaRPr>
          </a:p>
          <a:p>
            <a:pPr marL="0" indent="0">
              <a:lnSpc>
                <a:spcPct val="150000"/>
              </a:lnSpc>
              <a:buNone/>
            </a:pPr>
            <a:r>
              <a:rPr lang="es-ES" dirty="0">
                <a:latin typeface="Calibri Light"/>
                <a:ea typeface="+mn-lt"/>
                <a:cs typeface="+mn-lt"/>
              </a:rPr>
              <a:t>Las </a:t>
            </a:r>
            <a:r>
              <a:rPr lang="es-ES" dirty="0">
                <a:solidFill>
                  <a:schemeClr val="accent1"/>
                </a:solidFill>
                <a:latin typeface="Calibri Light"/>
                <a:ea typeface="+mn-lt"/>
                <a:cs typeface="+mn-lt"/>
              </a:rPr>
              <a:t>palabras reservadas</a:t>
            </a:r>
            <a:r>
              <a:rPr lang="es-ES" dirty="0">
                <a:latin typeface="Calibri Light"/>
                <a:ea typeface="+mn-lt"/>
                <a:cs typeface="+mn-lt"/>
              </a:rPr>
              <a:t> son las que se utilizan para construir las sentencias de JavaScript y que por tanto no pueden ser utilizadas libremente. </a:t>
            </a:r>
          </a:p>
          <a:p>
            <a:pPr marL="0" indent="0">
              <a:lnSpc>
                <a:spcPct val="150000"/>
              </a:lnSpc>
              <a:buNone/>
            </a:pPr>
            <a:r>
              <a:rPr lang="es-ES" dirty="0">
                <a:latin typeface="Calibri Light"/>
                <a:ea typeface="+mn-lt"/>
                <a:cs typeface="+mn-lt"/>
              </a:rPr>
              <a:t>Las palabras actualmente reservadas por JavaScript son:</a:t>
            </a:r>
            <a:endParaRPr lang="es-ES"/>
          </a:p>
          <a:p>
            <a:pPr marL="0" indent="0">
              <a:lnSpc>
                <a:spcPct val="150000"/>
              </a:lnSpc>
              <a:buNone/>
            </a:pPr>
            <a:r>
              <a:rPr lang="es-ES" dirty="0">
                <a:solidFill>
                  <a:schemeClr val="accent1"/>
                </a:solidFill>
                <a:latin typeface="Calibri Light"/>
                <a:ea typeface="+mn-lt"/>
                <a:cs typeface="+mn-lt"/>
              </a:rPr>
              <a:t>break, case, catch, continue, default, </a:t>
            </a:r>
            <a:r>
              <a:rPr lang="es-ES" err="1">
                <a:solidFill>
                  <a:schemeClr val="accent1"/>
                </a:solidFill>
                <a:latin typeface="Calibri Light"/>
                <a:ea typeface="+mn-lt"/>
                <a:cs typeface="+mn-lt"/>
              </a:rPr>
              <a:t>let</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delete</a:t>
            </a:r>
            <a:r>
              <a:rPr lang="es-ES" dirty="0">
                <a:solidFill>
                  <a:schemeClr val="accent1"/>
                </a:solidFill>
                <a:latin typeface="Calibri Light"/>
                <a:ea typeface="+mn-lt"/>
                <a:cs typeface="+mn-lt"/>
              </a:rPr>
              <a:t>, do, </a:t>
            </a:r>
            <a:r>
              <a:rPr lang="es-ES" err="1">
                <a:solidFill>
                  <a:schemeClr val="accent1"/>
                </a:solidFill>
                <a:latin typeface="Calibri Light"/>
                <a:ea typeface="+mn-lt"/>
                <a:cs typeface="+mn-lt"/>
              </a:rPr>
              <a:t>else</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finally</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for</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function</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if</a:t>
            </a:r>
            <a:r>
              <a:rPr lang="es-ES" dirty="0">
                <a:solidFill>
                  <a:schemeClr val="accent1"/>
                </a:solidFill>
                <a:latin typeface="Calibri Light"/>
                <a:ea typeface="+mn-lt"/>
                <a:cs typeface="+mn-lt"/>
              </a:rPr>
              <a:t>, in, </a:t>
            </a:r>
            <a:r>
              <a:rPr lang="es-ES" err="1">
                <a:solidFill>
                  <a:schemeClr val="accent1"/>
                </a:solidFill>
                <a:latin typeface="Calibri Light"/>
                <a:ea typeface="+mn-lt"/>
                <a:cs typeface="+mn-lt"/>
              </a:rPr>
              <a:t>instanceof</a:t>
            </a:r>
            <a:r>
              <a:rPr lang="es-ES" dirty="0">
                <a:solidFill>
                  <a:schemeClr val="accent1"/>
                </a:solidFill>
                <a:latin typeface="Calibri Light"/>
                <a:ea typeface="+mn-lt"/>
                <a:cs typeface="+mn-lt"/>
              </a:rPr>
              <a:t>, new, </a:t>
            </a:r>
            <a:r>
              <a:rPr lang="es-ES" err="1">
                <a:solidFill>
                  <a:schemeClr val="accent1"/>
                </a:solidFill>
                <a:latin typeface="Calibri Light"/>
                <a:ea typeface="+mn-lt"/>
                <a:cs typeface="+mn-lt"/>
              </a:rPr>
              <a:t>return</a:t>
            </a:r>
            <a:r>
              <a:rPr lang="es-ES" dirty="0">
                <a:solidFill>
                  <a:schemeClr val="accent1"/>
                </a:solidFill>
                <a:latin typeface="Calibri Light"/>
                <a:ea typeface="+mn-lt"/>
                <a:cs typeface="+mn-lt"/>
              </a:rPr>
              <a:t>, switch, </a:t>
            </a:r>
            <a:r>
              <a:rPr lang="es-ES" err="1">
                <a:solidFill>
                  <a:schemeClr val="accent1"/>
                </a:solidFill>
                <a:latin typeface="Calibri Light"/>
                <a:ea typeface="+mn-lt"/>
                <a:cs typeface="+mn-lt"/>
              </a:rPr>
              <a:t>this</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throw</a:t>
            </a:r>
            <a:r>
              <a:rPr lang="es-ES" dirty="0">
                <a:solidFill>
                  <a:schemeClr val="accent1"/>
                </a:solidFill>
                <a:latin typeface="Calibri Light"/>
                <a:ea typeface="+mn-lt"/>
                <a:cs typeface="+mn-lt"/>
              </a:rPr>
              <a:t>, try, </a:t>
            </a:r>
            <a:r>
              <a:rPr lang="es-ES" err="1">
                <a:solidFill>
                  <a:schemeClr val="accent1"/>
                </a:solidFill>
                <a:latin typeface="Calibri Light"/>
                <a:ea typeface="+mn-lt"/>
                <a:cs typeface="+mn-lt"/>
              </a:rPr>
              <a:t>typeof</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var</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void</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while</a:t>
            </a:r>
            <a:r>
              <a:rPr lang="es-ES" dirty="0">
                <a:solidFill>
                  <a:schemeClr val="accent1"/>
                </a:solidFill>
                <a:latin typeface="Calibri Light"/>
                <a:ea typeface="+mn-lt"/>
                <a:cs typeface="+mn-lt"/>
              </a:rPr>
              <a:t>, </a:t>
            </a:r>
            <a:r>
              <a:rPr lang="es-ES" err="1">
                <a:solidFill>
                  <a:schemeClr val="accent1"/>
                </a:solidFill>
                <a:latin typeface="Calibri Light"/>
                <a:ea typeface="+mn-lt"/>
                <a:cs typeface="+mn-lt"/>
              </a:rPr>
              <a:t>with</a:t>
            </a:r>
            <a:r>
              <a:rPr lang="es-ES" dirty="0">
                <a:solidFill>
                  <a:schemeClr val="accent1"/>
                </a:solidFill>
                <a:latin typeface="Calibri Light"/>
                <a:ea typeface="+mn-lt"/>
                <a:cs typeface="+mn-lt"/>
              </a:rPr>
              <a:t>, etc.</a:t>
            </a:r>
            <a:endParaRPr lang="es-ES" dirty="0">
              <a:solidFill>
                <a:schemeClr val="accent1"/>
              </a:solidFill>
              <a:latin typeface="Calibri Light"/>
            </a:endParaRPr>
          </a:p>
          <a:p>
            <a:pPr marL="0" indent="0">
              <a:lnSpc>
                <a:spcPct val="150000"/>
              </a:lnSpc>
              <a:buNone/>
            </a:pPr>
            <a:endParaRPr lang="es-ES" dirty="0">
              <a:solidFill>
                <a:srgbClr val="000000"/>
              </a:solidFill>
              <a:latin typeface="Calibri"/>
              <a:ea typeface="Calibri"/>
              <a:cs typeface="Calibri"/>
            </a:endParaRPr>
          </a:p>
          <a:p>
            <a:pPr marL="0" indent="0">
              <a:lnSpc>
                <a:spcPct val="160000"/>
              </a:lnSpc>
              <a:buNone/>
            </a:pPr>
            <a:endParaRPr lang="es-ES"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700" dirty="0">
              <a:solidFill>
                <a:srgbClr val="000000"/>
              </a:solidFill>
              <a:latin typeface="Calibri"/>
              <a:ea typeface="Calibri"/>
              <a:cs typeface="Calibri"/>
            </a:endParaRPr>
          </a:p>
          <a:p>
            <a:pPr>
              <a:lnSpc>
                <a:spcPct val="150000"/>
              </a:lnSpc>
              <a:buFont typeface="Wingdings" panose="020F0502020204030204" pitchFamily="34" charset="0"/>
              <a:buChar char="Ø"/>
            </a:pPr>
            <a:endParaRPr lang="es-ES" sz="2400" dirty="0">
              <a:solidFill>
                <a:srgbClr val="000000"/>
              </a:solidFill>
              <a:latin typeface="Calibri Light"/>
              <a:ea typeface="Calibri Light"/>
              <a:cs typeface="Calibri Light"/>
            </a:endParaRPr>
          </a:p>
          <a:p>
            <a:pPr>
              <a:lnSpc>
                <a:spcPct val="150000"/>
              </a:lnSpc>
              <a:buFont typeface="Wingdings" panose="020F0502020204030204" pitchFamily="34" charset="0"/>
              <a:buChar char="Ø"/>
            </a:pPr>
            <a:endParaRPr lang="es-ES" sz="2400">
              <a:solidFill>
                <a:srgbClr val="000000"/>
              </a:solidFill>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a:p>
            <a:pPr>
              <a:buFont typeface="Wingdings" panose="020F0502020204030204" pitchFamily="34" charset="0"/>
              <a:buChar char="Ø"/>
            </a:pPr>
            <a:endParaRPr lang="es-ES">
              <a:ea typeface="Calibri"/>
              <a:cs typeface="Calibri"/>
            </a:endParaRPr>
          </a:p>
        </p:txBody>
      </p:sp>
      <p:sp>
        <p:nvSpPr>
          <p:cNvPr id="6" name="Marcador de número de diapositiva 5">
            <a:extLst>
              <a:ext uri="{FF2B5EF4-FFF2-40B4-BE49-F238E27FC236}">
                <a16:creationId xmlns:a16="http://schemas.microsoft.com/office/drawing/2014/main" id="{7F5769D0-DA4D-6687-A97B-5C373CCDF792}"/>
              </a:ext>
            </a:extLst>
          </p:cNvPr>
          <p:cNvSpPr>
            <a:spLocks noGrp="1"/>
          </p:cNvSpPr>
          <p:nvPr>
            <p:ph type="sldNum" sz="quarter" idx="12"/>
          </p:nvPr>
        </p:nvSpPr>
        <p:spPr/>
        <p:txBody>
          <a:bodyPr/>
          <a:lstStyle/>
          <a:p>
            <a:pPr defTabSz="1371600"/>
            <a:fld id="{4CE482DC-2269-4F26-9D2A-7E44B1A4CD85}" type="slidenum">
              <a:rPr lang="en-US" dirty="0">
                <a:latin typeface="Calibri" panose="020F0502020204030204"/>
              </a:rPr>
              <a:pPr defTabSz="1371600"/>
              <a:t>7</a:t>
            </a:fld>
            <a:endParaRPr lang="es-ES">
              <a:latin typeface="Calibri" panose="020F0502020204030204"/>
            </a:endParaRPr>
          </a:p>
        </p:txBody>
      </p:sp>
    </p:spTree>
    <p:extLst>
      <p:ext uri="{BB962C8B-B14F-4D97-AF65-F5344CB8AC3E}">
        <p14:creationId xmlns:p14="http://schemas.microsoft.com/office/powerpoint/2010/main" val="149845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24" name="Group 3"/>
          <p:cNvGrpSpPr/>
          <p:nvPr/>
        </p:nvGrpSpPr>
        <p:grpSpPr>
          <a:xfrm>
            <a:off x="15561360" y="9179280"/>
            <a:ext cx="3313800" cy="1107720"/>
            <a:chOff x="15561360" y="9179280"/>
            <a:chExt cx="3313800" cy="1107720"/>
          </a:xfrm>
        </p:grpSpPr>
        <p:sp>
          <p:nvSpPr>
            <p:cNvPr id="125"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26"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27" name="Group 6"/>
          <p:cNvGrpSpPr/>
          <p:nvPr/>
        </p:nvGrpSpPr>
        <p:grpSpPr>
          <a:xfrm>
            <a:off x="14096520" y="9732960"/>
            <a:ext cx="2135160" cy="553680"/>
            <a:chOff x="14096520" y="9732960"/>
            <a:chExt cx="2135160" cy="553680"/>
          </a:xfrm>
        </p:grpSpPr>
        <p:sp>
          <p:nvSpPr>
            <p:cNvPr id="128"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29"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30" name="Group 9"/>
          <p:cNvGrpSpPr/>
          <p:nvPr/>
        </p:nvGrpSpPr>
        <p:grpSpPr>
          <a:xfrm>
            <a:off x="16044120" y="457920"/>
            <a:ext cx="2180160" cy="728640"/>
            <a:chOff x="16044120" y="457920"/>
            <a:chExt cx="2180160" cy="728640"/>
          </a:xfrm>
        </p:grpSpPr>
        <p:sp>
          <p:nvSpPr>
            <p:cNvPr id="131"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32"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33" name="Group 12"/>
          <p:cNvGrpSpPr/>
          <p:nvPr/>
        </p:nvGrpSpPr>
        <p:grpSpPr>
          <a:xfrm>
            <a:off x="17134200" y="-299520"/>
            <a:ext cx="3432960" cy="1147320"/>
            <a:chOff x="17134200" y="-299520"/>
            <a:chExt cx="3432960" cy="1147320"/>
          </a:xfrm>
        </p:grpSpPr>
        <p:sp>
          <p:nvSpPr>
            <p:cNvPr id="134"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35"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36" name="Group 15"/>
          <p:cNvGrpSpPr/>
          <p:nvPr/>
        </p:nvGrpSpPr>
        <p:grpSpPr>
          <a:xfrm>
            <a:off x="277560" y="291600"/>
            <a:ext cx="1174320" cy="1543320"/>
            <a:chOff x="277560" y="291600"/>
            <a:chExt cx="1174320" cy="1543320"/>
          </a:xfrm>
        </p:grpSpPr>
        <p:sp>
          <p:nvSpPr>
            <p:cNvPr id="137"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38"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39" name="Freeform 18"/>
          <p:cNvSpPr/>
          <p:nvPr/>
        </p:nvSpPr>
        <p:spPr>
          <a:xfrm>
            <a:off x="10167480" y="2879280"/>
            <a:ext cx="6655320" cy="4527720"/>
          </a:xfrm>
          <a:custGeom>
            <a:avLst/>
            <a:gdLst/>
            <a:ahLst/>
            <a:cxnLst/>
            <a:rect l="l" t="t" r="r" b="b"/>
            <a:pathLst>
              <a:path w="6655668" h="4528093">
                <a:moveTo>
                  <a:pt x="0" y="0"/>
                </a:moveTo>
                <a:lnTo>
                  <a:pt x="6655668" y="0"/>
                </a:lnTo>
                <a:lnTo>
                  <a:pt x="6655668" y="4528094"/>
                </a:lnTo>
                <a:lnTo>
                  <a:pt x="0" y="452809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40" name="TextBox 19"/>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SINTÁXIS BÁSICA</a:t>
            </a:r>
            <a:endParaRPr lang="en-US" sz="5000" b="0" strike="noStrike" spc="-1">
              <a:latin typeface="Arial"/>
            </a:endParaRPr>
          </a:p>
        </p:txBody>
      </p:sp>
      <p:sp>
        <p:nvSpPr>
          <p:cNvPr id="141" name="TextBox 20"/>
          <p:cNvSpPr/>
          <p:nvPr/>
        </p:nvSpPr>
        <p:spPr>
          <a:xfrm>
            <a:off x="1800360" y="2698920"/>
            <a:ext cx="7792920" cy="3859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23160" lvl="1" indent="-311400">
              <a:lnSpc>
                <a:spcPts val="3376"/>
              </a:lnSpc>
              <a:buClr>
                <a:srgbClr val="000000"/>
              </a:buClr>
              <a:buFont typeface="Arial"/>
              <a:buChar char="•"/>
            </a:pPr>
            <a:r>
              <a:rPr lang="en-US" sz="2890" b="0" strike="noStrike" spc="-103">
                <a:solidFill>
                  <a:srgbClr val="000000"/>
                </a:solidFill>
                <a:latin typeface="Poppins"/>
                <a:ea typeface="Poppins"/>
              </a:rPr>
              <a:t>JavaScript es case-sensitive (distingue entre mayúsculas y minúsculas).</a:t>
            </a:r>
            <a:endParaRPr lang="en-US" sz="2890" b="0" strike="noStrike" spc="-1">
              <a:latin typeface="Arial"/>
            </a:endParaRPr>
          </a:p>
          <a:p>
            <a:pPr marL="623160" lvl="1" indent="-311400">
              <a:lnSpc>
                <a:spcPts val="3376"/>
              </a:lnSpc>
              <a:buClr>
                <a:srgbClr val="000000"/>
              </a:buClr>
              <a:buFont typeface="Arial"/>
              <a:buChar char="•"/>
            </a:pPr>
            <a:r>
              <a:rPr lang="en-US" sz="2890" b="0" strike="noStrike" spc="-103">
                <a:solidFill>
                  <a:srgbClr val="000000"/>
                </a:solidFill>
                <a:latin typeface="Poppins"/>
                <a:ea typeface="Poppins"/>
              </a:rPr>
              <a:t>Las instrucciones terminan con ; (opcional en muchos casos).</a:t>
            </a:r>
            <a:endParaRPr lang="en-US" sz="2890" b="0" strike="noStrike" spc="-1">
              <a:latin typeface="Arial"/>
            </a:endParaRPr>
          </a:p>
          <a:p>
            <a:pPr marL="623160" lvl="1" indent="-311400">
              <a:lnSpc>
                <a:spcPts val="3376"/>
              </a:lnSpc>
              <a:buClr>
                <a:srgbClr val="000000"/>
              </a:buClr>
              <a:buFont typeface="Arial"/>
              <a:buChar char="•"/>
            </a:pPr>
            <a:r>
              <a:rPr lang="en-US" sz="2890" b="0" strike="noStrike" spc="-103">
                <a:solidFill>
                  <a:srgbClr val="000000"/>
                </a:solidFill>
                <a:latin typeface="Poppins"/>
                <a:ea typeface="Poppins"/>
              </a:rPr>
              <a:t>Los comentarios se escriben con // para una línea o /* ... */ para múltiples líneas.</a:t>
            </a:r>
            <a:endParaRPr lang="en-US" sz="2890" b="0" strike="noStrike" spc="-1">
              <a:latin typeface="Arial"/>
            </a:endParaRPr>
          </a:p>
          <a:p>
            <a:pPr marL="623160" lvl="1" indent="-311400">
              <a:lnSpc>
                <a:spcPts val="3376"/>
              </a:lnSpc>
              <a:buClr>
                <a:srgbClr val="000000"/>
              </a:buClr>
              <a:buFont typeface="Arial"/>
              <a:buChar char="•"/>
            </a:pPr>
            <a:r>
              <a:rPr lang="en-US" sz="2890" b="0" strike="noStrike" spc="-103">
                <a:solidFill>
                  <a:srgbClr val="000000"/>
                </a:solidFill>
                <a:latin typeface="Poppins"/>
                <a:ea typeface="Poppins"/>
              </a:rPr>
              <a:t>Se pueden declarar variables con var, let, o const.</a:t>
            </a:r>
            <a:endParaRPr lang="en-US" sz="2890" b="0" strike="noStrike" spc="-1">
              <a:latin typeface="Arial"/>
            </a:endParaRPr>
          </a:p>
          <a:p>
            <a:pPr>
              <a:lnSpc>
                <a:spcPts val="3376"/>
              </a:lnSpc>
              <a:buNone/>
            </a:pPr>
            <a:endParaRPr lang="en-US"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AutoShape 2"/>
          <p:cNvSpPr/>
          <p:nvPr/>
        </p:nvSpPr>
        <p:spPr>
          <a:xfrm>
            <a:off x="1800000" y="1811160"/>
            <a:ext cx="3748320" cy="360"/>
          </a:xfrm>
          <a:prstGeom prst="line">
            <a:avLst/>
          </a:prstGeom>
          <a:ln w="47625">
            <a:solidFill>
              <a:srgbClr val="004AAD"/>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grpSp>
        <p:nvGrpSpPr>
          <p:cNvPr id="143" name="Group 3"/>
          <p:cNvGrpSpPr/>
          <p:nvPr/>
        </p:nvGrpSpPr>
        <p:grpSpPr>
          <a:xfrm>
            <a:off x="15561360" y="9179280"/>
            <a:ext cx="3313800" cy="1107720"/>
            <a:chOff x="15561360" y="9179280"/>
            <a:chExt cx="3313800" cy="1107720"/>
          </a:xfrm>
        </p:grpSpPr>
        <p:sp>
          <p:nvSpPr>
            <p:cNvPr id="144" name="Freeform 4"/>
            <p:cNvSpPr/>
            <p:nvPr/>
          </p:nvSpPr>
          <p:spPr>
            <a:xfrm>
              <a:off x="15561360" y="9258480"/>
              <a:ext cx="3313800" cy="102852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45" name="TextBox 5"/>
            <p:cNvSpPr/>
            <p:nvPr/>
          </p:nvSpPr>
          <p:spPr>
            <a:xfrm>
              <a:off x="15771960" y="9179280"/>
              <a:ext cx="2892240" cy="11073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46" name="Group 6"/>
          <p:cNvGrpSpPr/>
          <p:nvPr/>
        </p:nvGrpSpPr>
        <p:grpSpPr>
          <a:xfrm>
            <a:off x="14096520" y="9732960"/>
            <a:ext cx="2135160" cy="553680"/>
            <a:chOff x="14096520" y="9732960"/>
            <a:chExt cx="2135160" cy="553680"/>
          </a:xfrm>
        </p:grpSpPr>
        <p:sp>
          <p:nvSpPr>
            <p:cNvPr id="147" name="Freeform 7"/>
            <p:cNvSpPr/>
            <p:nvPr/>
          </p:nvSpPr>
          <p:spPr>
            <a:xfrm>
              <a:off x="14096520" y="9772560"/>
              <a:ext cx="2135160" cy="514080"/>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BF63"/>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48" name="TextBox 8"/>
            <p:cNvSpPr/>
            <p:nvPr/>
          </p:nvSpPr>
          <p:spPr>
            <a:xfrm>
              <a:off x="14201640" y="9732960"/>
              <a:ext cx="1924200" cy="5536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49" name="Group 9"/>
          <p:cNvGrpSpPr/>
          <p:nvPr/>
        </p:nvGrpSpPr>
        <p:grpSpPr>
          <a:xfrm>
            <a:off x="16044120" y="457920"/>
            <a:ext cx="2180160" cy="728640"/>
            <a:chOff x="16044120" y="457920"/>
            <a:chExt cx="2180160" cy="728640"/>
          </a:xfrm>
        </p:grpSpPr>
        <p:sp>
          <p:nvSpPr>
            <p:cNvPr id="150" name="Freeform 10"/>
            <p:cNvSpPr/>
            <p:nvPr/>
          </p:nvSpPr>
          <p:spPr>
            <a:xfrm>
              <a:off x="16044120" y="509760"/>
              <a:ext cx="2180160" cy="6764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BF63"/>
            </a:solidFill>
            <a:ln w="95250" cap="sq">
              <a:solidFill>
                <a:srgbClr val="00BF63"/>
              </a:solidFill>
              <a:miter/>
            </a:ln>
          </p:spPr>
          <p:style>
            <a:lnRef idx="0">
              <a:scrgbClr r="0" g="0" b="0"/>
            </a:lnRef>
            <a:fillRef idx="0">
              <a:scrgbClr r="0" g="0" b="0"/>
            </a:fillRef>
            <a:effectRef idx="0">
              <a:scrgbClr r="0" g="0" b="0"/>
            </a:effectRef>
            <a:fontRef idx="minor"/>
          </p:style>
          <p:txBody>
            <a:bodyPr/>
            <a:lstStyle/>
            <a:p>
              <a:endParaRPr lang="es-ES"/>
            </a:p>
          </p:txBody>
        </p:sp>
        <p:sp>
          <p:nvSpPr>
            <p:cNvPr id="151" name="TextBox 11"/>
            <p:cNvSpPr/>
            <p:nvPr/>
          </p:nvSpPr>
          <p:spPr>
            <a:xfrm>
              <a:off x="16182720" y="457920"/>
              <a:ext cx="1902960" cy="7286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52" name="Group 12"/>
          <p:cNvGrpSpPr/>
          <p:nvPr/>
        </p:nvGrpSpPr>
        <p:grpSpPr>
          <a:xfrm>
            <a:off x="17134200" y="-299520"/>
            <a:ext cx="3432960" cy="1147320"/>
            <a:chOff x="17134200" y="-299520"/>
            <a:chExt cx="3432960" cy="1147320"/>
          </a:xfrm>
        </p:grpSpPr>
        <p:sp>
          <p:nvSpPr>
            <p:cNvPr id="153" name="Freeform 13"/>
            <p:cNvSpPr/>
            <p:nvPr/>
          </p:nvSpPr>
          <p:spPr>
            <a:xfrm>
              <a:off x="17134200" y="-217440"/>
              <a:ext cx="3432960" cy="1065240"/>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4AAD"/>
            </a:solidFill>
            <a:ln w="95250" cap="sq">
              <a:solidFill>
                <a:srgbClr val="004AAD"/>
              </a:solidFill>
              <a:miter/>
            </a:ln>
          </p:spPr>
          <p:style>
            <a:lnRef idx="0">
              <a:scrgbClr r="0" g="0" b="0"/>
            </a:lnRef>
            <a:fillRef idx="0">
              <a:scrgbClr r="0" g="0" b="0"/>
            </a:fillRef>
            <a:effectRef idx="0">
              <a:scrgbClr r="0" g="0" b="0"/>
            </a:effectRef>
            <a:fontRef idx="minor"/>
          </p:style>
          <p:txBody>
            <a:bodyPr/>
            <a:lstStyle/>
            <a:p>
              <a:endParaRPr lang="es-ES"/>
            </a:p>
          </p:txBody>
        </p:sp>
        <p:sp>
          <p:nvSpPr>
            <p:cNvPr id="154" name="TextBox 14"/>
            <p:cNvSpPr/>
            <p:nvPr/>
          </p:nvSpPr>
          <p:spPr>
            <a:xfrm>
              <a:off x="17352720" y="-299520"/>
              <a:ext cx="2996280" cy="1147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grpSp>
        <p:nvGrpSpPr>
          <p:cNvPr id="155" name="Group 15"/>
          <p:cNvGrpSpPr/>
          <p:nvPr/>
        </p:nvGrpSpPr>
        <p:grpSpPr>
          <a:xfrm>
            <a:off x="277560" y="291600"/>
            <a:ext cx="1174320" cy="1543320"/>
            <a:chOff x="277560" y="291600"/>
            <a:chExt cx="1174320" cy="1543320"/>
          </a:xfrm>
        </p:grpSpPr>
        <p:sp>
          <p:nvSpPr>
            <p:cNvPr id="156" name="Freeform 16"/>
            <p:cNvSpPr/>
            <p:nvPr/>
          </p:nvSpPr>
          <p:spPr>
            <a:xfrm>
              <a:off x="277560" y="401760"/>
              <a:ext cx="1174320" cy="1433160"/>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004AAD"/>
            </a:solidFill>
            <a:ln w="0">
              <a:noFill/>
            </a:ln>
          </p:spPr>
          <p:style>
            <a:lnRef idx="0">
              <a:scrgbClr r="0" g="0" b="0"/>
            </a:lnRef>
            <a:fillRef idx="0">
              <a:scrgbClr r="0" g="0" b="0"/>
            </a:fillRef>
            <a:effectRef idx="0">
              <a:scrgbClr r="0" g="0" b="0"/>
            </a:effectRef>
            <a:fontRef idx="minor"/>
          </p:style>
          <p:txBody>
            <a:bodyPr/>
            <a:lstStyle/>
            <a:p>
              <a:endParaRPr lang="es-ES"/>
            </a:p>
          </p:txBody>
        </p:sp>
        <p:sp>
          <p:nvSpPr>
            <p:cNvPr id="157" name="TextBox 17"/>
            <p:cNvSpPr/>
            <p:nvPr/>
          </p:nvSpPr>
          <p:spPr>
            <a:xfrm>
              <a:off x="570960" y="291600"/>
              <a:ext cx="587160" cy="1543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158" name="TextBox 18"/>
          <p:cNvSpPr/>
          <p:nvPr/>
        </p:nvSpPr>
        <p:spPr>
          <a:xfrm>
            <a:off x="1582920" y="544680"/>
            <a:ext cx="11467440" cy="88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999"/>
              </a:lnSpc>
              <a:buNone/>
            </a:pPr>
            <a:r>
              <a:rPr lang="en-US" sz="5000" b="0" strike="noStrike" spc="-301">
                <a:solidFill>
                  <a:srgbClr val="004AAD"/>
                </a:solidFill>
                <a:latin typeface="Open Sans Bold"/>
                <a:ea typeface="Open Sans Bold"/>
              </a:rPr>
              <a:t>TIPOS DE DATOS</a:t>
            </a:r>
            <a:endParaRPr lang="en-US" sz="5000" b="0" strike="noStrike" spc="-1">
              <a:latin typeface="Arial"/>
            </a:endParaRPr>
          </a:p>
        </p:txBody>
      </p:sp>
      <p:sp>
        <p:nvSpPr>
          <p:cNvPr id="159" name="TextBox 19"/>
          <p:cNvSpPr/>
          <p:nvPr/>
        </p:nvSpPr>
        <p:spPr>
          <a:xfrm>
            <a:off x="1800360" y="2149560"/>
            <a:ext cx="13035960" cy="652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954"/>
              </a:lnSpc>
              <a:buNone/>
            </a:pPr>
            <a:r>
              <a:rPr lang="en-US" sz="2890" b="0" strike="noStrike" spc="-103">
                <a:solidFill>
                  <a:srgbClr val="000000"/>
                </a:solidFill>
                <a:latin typeface="Poppins"/>
                <a:ea typeface="Poppins"/>
              </a:rPr>
              <a:t>Los tipos de datos primitivos incluyen: </a:t>
            </a:r>
            <a:endParaRPr lang="en-US" sz="2890" b="0" strike="noStrike" spc="-1">
              <a:latin typeface="Arial"/>
            </a:endParaRPr>
          </a:p>
          <a:p>
            <a:pPr>
              <a:lnSpc>
                <a:spcPts val="3954"/>
              </a:lnSpc>
              <a:buNone/>
            </a:pPr>
            <a:endParaRPr lang="en-US" sz="180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string:</a:t>
            </a:r>
            <a:r>
              <a:rPr lang="en-US" sz="2890" b="0" strike="noStrike" spc="-103">
                <a:solidFill>
                  <a:srgbClr val="000000"/>
                </a:solidFill>
                <a:latin typeface="Poppins"/>
                <a:ea typeface="Poppins"/>
              </a:rPr>
              <a:t> Es una cadena. Las strings se definen entre comillas simples, dobles o backticks (para plantillas literales).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number: </a:t>
            </a:r>
            <a:r>
              <a:rPr lang="en-US" sz="2890" b="0" strike="noStrike" spc="-103">
                <a:solidFill>
                  <a:srgbClr val="000000"/>
                </a:solidFill>
                <a:latin typeface="Poppins"/>
                <a:ea typeface="Poppins"/>
              </a:rPr>
              <a:t>Representa números, tanto enteros como decimales.</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boolean:</a:t>
            </a:r>
            <a:r>
              <a:rPr lang="en-US" sz="2890" b="0" strike="noStrike" spc="-103">
                <a:solidFill>
                  <a:srgbClr val="000000"/>
                </a:solidFill>
                <a:latin typeface="Poppins"/>
                <a:ea typeface="Poppins"/>
              </a:rPr>
              <a:t> Un tipo de dato lógico que puede tener uno de dos valores: true o false.</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undefined:</a:t>
            </a:r>
            <a:r>
              <a:rPr lang="en-US" sz="2890" b="0" strike="noStrike" spc="-103">
                <a:solidFill>
                  <a:srgbClr val="000000"/>
                </a:solidFill>
                <a:latin typeface="Poppins"/>
                <a:ea typeface="Poppins"/>
              </a:rPr>
              <a:t> Indica que la variable ha sido declarada pero aún no tiene un valor asignado.</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null: </a:t>
            </a:r>
            <a:r>
              <a:rPr lang="en-US" sz="2890" b="0" strike="noStrike" spc="-103">
                <a:solidFill>
                  <a:srgbClr val="000000"/>
                </a:solidFill>
                <a:latin typeface="Poppins"/>
                <a:ea typeface="Poppins"/>
              </a:rPr>
              <a:t>Es un valor que se puede asignar a una variable para indicar que está vacía o que no tiene valor.</a:t>
            </a:r>
            <a:endParaRPr lang="en-US" sz="2890" b="0" strike="noStrike" spc="-1">
              <a:latin typeface="Arial"/>
            </a:endParaRPr>
          </a:p>
          <a:p>
            <a:pPr marL="623160" lvl="1" indent="-311400">
              <a:lnSpc>
                <a:spcPts val="3954"/>
              </a:lnSpc>
              <a:buClr>
                <a:srgbClr val="004AAD"/>
              </a:buClr>
              <a:buFont typeface="Arial"/>
              <a:buChar char="•"/>
            </a:pPr>
            <a:r>
              <a:rPr lang="en-US" sz="2890" b="0" strike="noStrike" spc="-103">
                <a:solidFill>
                  <a:srgbClr val="004AAD"/>
                </a:solidFill>
                <a:latin typeface="Poppins Bold"/>
                <a:ea typeface="Poppins Bold"/>
              </a:rPr>
              <a:t>symbol:</a:t>
            </a:r>
            <a:r>
              <a:rPr lang="en-US" sz="2890" b="0" strike="noStrike" spc="-103">
                <a:solidFill>
                  <a:srgbClr val="000000"/>
                </a:solidFill>
                <a:latin typeface="Poppins"/>
                <a:ea typeface="Poppins"/>
              </a:rPr>
              <a:t> Un tipo de dato único e inmutable, utilizado como identificadores únicos para propiedades de objetos.</a:t>
            </a:r>
            <a:endParaRPr lang="en-US" sz="289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594</TotalTime>
  <Words>3738</Words>
  <Application>Microsoft Office PowerPoint</Application>
  <PresentationFormat>Personalizado</PresentationFormat>
  <Paragraphs>454</Paragraphs>
  <Slides>62</Slides>
  <Notes>1</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62</vt:i4>
      </vt:variant>
    </vt:vector>
  </HeadingPairs>
  <TitlesOfParts>
    <vt:vector size="77" baseType="lpstr">
      <vt:lpstr>Aptos</vt:lpstr>
      <vt:lpstr>Arial</vt:lpstr>
      <vt:lpstr>Calibri</vt:lpstr>
      <vt:lpstr>Calibri Light</vt:lpstr>
      <vt:lpstr>Lato</vt:lpstr>
      <vt:lpstr>Open Sans Bold</vt:lpstr>
      <vt:lpstr>Open Sans Bold Bold</vt:lpstr>
      <vt:lpstr>Poppins</vt:lpstr>
      <vt:lpstr>Poppins Bold</vt:lpstr>
      <vt:lpstr>Poppins Semi-Bold</vt:lpstr>
      <vt:lpstr>Symbol</vt:lpstr>
      <vt:lpstr>Times New Roman</vt:lpstr>
      <vt:lpstr>Wingdings</vt:lpstr>
      <vt:lpstr>Office Theme</vt:lpstr>
      <vt:lpstr>Retrospect</vt:lpstr>
      <vt:lpstr>Presentación de PowerPoint</vt:lpstr>
      <vt:lpstr>Presentación de PowerPoint</vt:lpstr>
      <vt:lpstr>JavaScript</vt:lpstr>
      <vt:lpstr>JavaScript</vt:lpstr>
      <vt:lpstr>JavaScript</vt:lpstr>
      <vt:lpstr>JavaScript</vt:lpstr>
      <vt:lpstr>JavaScript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Manipulación del  DOM  </vt:lpstr>
      <vt:lpstr>DOM</vt:lpstr>
      <vt:lpstr>DOM</vt:lpstr>
      <vt:lpstr>DOM</vt:lpstr>
      <vt:lpstr>DOM</vt:lpstr>
      <vt:lpstr>Presentación de PowerPoint</vt:lpstr>
      <vt:lpstr>DOM</vt:lpstr>
      <vt:lpstr>Presentación de PowerPoint</vt:lpstr>
      <vt:lpstr>DOM</vt:lpstr>
      <vt:lpstr>DOM</vt:lpstr>
      <vt:lpstr>Presentación de PowerPoint</vt:lpstr>
      <vt:lpstr>Presentación de PowerPoint</vt:lpstr>
      <vt:lpstr>Presentación de PowerPoint</vt:lpstr>
      <vt:lpstr>Presentación de PowerPoint</vt:lpstr>
      <vt:lpstr>EVOLUCION VERSION ECMAScript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4 WEB</dc:title>
  <dc:subject/>
  <dc:creator>Andres</dc:creator>
  <dc:description/>
  <cp:lastModifiedBy>Andres Gorostidi Pulgar</cp:lastModifiedBy>
  <cp:revision>6</cp:revision>
  <dcterms:created xsi:type="dcterms:W3CDTF">2006-08-16T00:00:00Z</dcterms:created>
  <dcterms:modified xsi:type="dcterms:W3CDTF">2024-09-29T18:38:00Z</dcterms:modified>
  <dc:identifier>DAGOa0hFtgY</dc:identifier>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